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71" r:id="rId4"/>
    <p:sldId id="325" r:id="rId5"/>
    <p:sldId id="259" r:id="rId6"/>
    <p:sldId id="328" r:id="rId7"/>
    <p:sldId id="33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2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6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6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36132" y="4781005"/>
            <a:ext cx="907868" cy="362495"/>
          </a:xfrm>
          <a:prstGeom prst="rect">
            <a:avLst/>
          </a:prstGeom>
          <a:solidFill>
            <a:srgbClr val="0A1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329"/>
          <a:stretch/>
        </p:blipFill>
        <p:spPr>
          <a:xfrm>
            <a:off x="2286118" y="1514659"/>
            <a:ext cx="4705829" cy="18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6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7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4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9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1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C46B-89BD-4EA2-8D76-9BF3B820C0B8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8A23-2FA3-4242-8282-13DAD0F0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6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B9B5-AAE8-0816-399C-5D22920A0FCD}"/>
              </a:ext>
            </a:extLst>
          </p:cNvPr>
          <p:cNvSpPr txBox="1"/>
          <p:nvPr/>
        </p:nvSpPr>
        <p:spPr>
          <a:xfrm>
            <a:off x="3715656" y="3519715"/>
            <a:ext cx="203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HISTORY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2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"/>
    </mc:Choice>
    <mc:Fallback xmlns="">
      <p:transition spd="slow" advTm="15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B36C-3180-3BCE-77D4-9A54A4B3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3" y="-4955"/>
            <a:ext cx="8362950" cy="994172"/>
          </a:xfrm>
        </p:spPr>
        <p:txBody>
          <a:bodyPr>
            <a:normAutofit fontScale="90000"/>
          </a:bodyPr>
          <a:lstStyle/>
          <a:p>
            <a:r>
              <a:rPr lang="en-GB"/>
              <a:t>How to revise History: Gathering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1C09-82AE-C281-501E-E052E15D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6" y="1012978"/>
            <a:ext cx="2509405" cy="99417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/>
              <a:t>Mind maps</a:t>
            </a:r>
          </a:p>
          <a:p>
            <a:pPr marL="0" indent="0">
              <a:buNone/>
            </a:pPr>
            <a:r>
              <a:rPr lang="en-GB"/>
              <a:t>Use me for revising specific detail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909E3-2AB0-52C0-BB92-0595984E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68" t="23079" r="19062" b="13472"/>
          <a:stretch/>
        </p:blipFill>
        <p:spPr>
          <a:xfrm>
            <a:off x="8658" y="1839137"/>
            <a:ext cx="2846216" cy="2234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1E7CC4-8EE9-2028-161A-4FA9F767CA5E}"/>
              </a:ext>
            </a:extLst>
          </p:cNvPr>
          <p:cNvSpPr txBox="1">
            <a:spLocks/>
          </p:cNvSpPr>
          <p:nvPr/>
        </p:nvSpPr>
        <p:spPr>
          <a:xfrm>
            <a:off x="3023755" y="844964"/>
            <a:ext cx="2509405" cy="133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u="sng"/>
              <a:t>Subheadings and bullet points</a:t>
            </a:r>
          </a:p>
          <a:p>
            <a:pPr marL="0" indent="0">
              <a:buNone/>
            </a:pPr>
            <a:r>
              <a:rPr lang="en-GB" sz="2100"/>
              <a:t>Use me for revising specific detail </a:t>
            </a:r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D6C08-94C5-B883-1781-04181D155D68}"/>
              </a:ext>
            </a:extLst>
          </p:cNvPr>
          <p:cNvSpPr txBox="1"/>
          <p:nvPr/>
        </p:nvSpPr>
        <p:spPr>
          <a:xfrm>
            <a:off x="3023755" y="2175164"/>
            <a:ext cx="2469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/>
              <a:t>Immigration in the 1920s</a:t>
            </a:r>
            <a:r>
              <a:rPr lang="en-GB" sz="1500"/>
              <a:t>:</a:t>
            </a:r>
          </a:p>
          <a:p>
            <a:pPr marL="214313" indent="-214313">
              <a:buFontTx/>
              <a:buChar char="-"/>
            </a:pPr>
            <a:r>
              <a:rPr lang="en-GB" sz="1500"/>
              <a:t>1917 Literacy Act</a:t>
            </a:r>
          </a:p>
          <a:p>
            <a:pPr marL="214313" indent="-214313">
              <a:buFontTx/>
              <a:buChar char="-"/>
            </a:pPr>
            <a:r>
              <a:rPr lang="en-GB" sz="1500"/>
              <a:t>1921 Emergency Quota Act</a:t>
            </a:r>
          </a:p>
          <a:p>
            <a:pPr marL="214313" indent="-214313">
              <a:buFontTx/>
              <a:buChar char="-"/>
            </a:pPr>
            <a:r>
              <a:rPr lang="en-GB" sz="1500"/>
              <a:t>1924 Johnson-Reed Act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6E495A-8C0A-D14C-9CFB-D759BE525383}"/>
              </a:ext>
            </a:extLst>
          </p:cNvPr>
          <p:cNvSpPr txBox="1">
            <a:spLocks/>
          </p:cNvSpPr>
          <p:nvPr/>
        </p:nvSpPr>
        <p:spPr>
          <a:xfrm>
            <a:off x="6227619" y="838361"/>
            <a:ext cx="2509405" cy="133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u="sng"/>
              <a:t>Flash cards</a:t>
            </a:r>
          </a:p>
          <a:p>
            <a:pPr marL="0" indent="0">
              <a:buNone/>
            </a:pPr>
            <a:r>
              <a:rPr lang="en-GB" sz="2100"/>
              <a:t>Use me for revising specific detail and testing what you know</a:t>
            </a:r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</p:txBody>
      </p:sp>
      <p:pic>
        <p:nvPicPr>
          <p:cNvPr id="1028" name="Picture 4" descr="Pastel revision flashcards 🤍">
            <a:extLst>
              <a:ext uri="{FF2B5EF4-FFF2-40B4-BE49-F238E27FC236}">
                <a16:creationId xmlns:a16="http://schemas.microsoft.com/office/drawing/2014/main" id="{B02E751F-6909-6796-CCDA-ED6C6AEB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8" y="2168562"/>
            <a:ext cx="1364228" cy="18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C5254-631F-BB05-672D-FAE7F9661EF6}"/>
              </a:ext>
            </a:extLst>
          </p:cNvPr>
          <p:cNvSpPr txBox="1"/>
          <p:nvPr/>
        </p:nvSpPr>
        <p:spPr>
          <a:xfrm>
            <a:off x="7591846" y="2134244"/>
            <a:ext cx="1542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/>
              <a:t>Write down key words or events on one side</a:t>
            </a:r>
          </a:p>
          <a:p>
            <a:endParaRPr lang="en-GB" sz="1500"/>
          </a:p>
          <a:p>
            <a:r>
              <a:rPr lang="en-GB" sz="1500"/>
              <a:t>Write down facts about the event on the other</a:t>
            </a:r>
          </a:p>
          <a:p>
            <a:endParaRPr lang="en-GB" sz="1500"/>
          </a:p>
          <a:p>
            <a:r>
              <a:rPr lang="en-GB" sz="1500"/>
              <a:t>Test yourself!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E9895-83A4-0A50-46F6-F1923FF90836}"/>
              </a:ext>
            </a:extLst>
          </p:cNvPr>
          <p:cNvSpPr txBox="1"/>
          <p:nvPr/>
        </p:nvSpPr>
        <p:spPr>
          <a:xfrm>
            <a:off x="83993" y="4073236"/>
            <a:ext cx="7398327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u="sng"/>
              <a:t>Top tip</a:t>
            </a:r>
            <a:r>
              <a:rPr lang="en-GB" sz="1500"/>
              <a:t>: Try teaching yourself, your family/friends or even your pet about the topic you are revising</a:t>
            </a:r>
          </a:p>
          <a:p>
            <a:endParaRPr lang="en-GB" sz="1500"/>
          </a:p>
          <a:p>
            <a:r>
              <a:rPr lang="en-GB" sz="1500"/>
              <a:t>If you can teach it without using your notes, you understand it and are ready to move on!</a:t>
            </a:r>
          </a:p>
        </p:txBody>
      </p:sp>
    </p:spTree>
    <p:extLst>
      <p:ext uri="{BB962C8B-B14F-4D97-AF65-F5344CB8AC3E}">
        <p14:creationId xmlns:p14="http://schemas.microsoft.com/office/powerpoint/2010/main" val="28607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B36C-3180-3BCE-77D4-9A54A4B3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811"/>
            <a:ext cx="8362950" cy="994172"/>
          </a:xfrm>
        </p:spPr>
        <p:txBody>
          <a:bodyPr>
            <a:normAutofit fontScale="90000"/>
          </a:bodyPr>
          <a:lstStyle/>
          <a:p>
            <a:r>
              <a:rPr lang="en-GB"/>
              <a:t>How to revise History: online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1C09-82AE-C281-501E-E052E15D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04" y="1019493"/>
            <a:ext cx="2509405" cy="99417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err="1"/>
              <a:t>Youtube</a:t>
            </a:r>
            <a:endParaRPr lang="en-GB" u="sng"/>
          </a:p>
          <a:p>
            <a:pPr marL="0" indent="0">
              <a:buNone/>
            </a:pPr>
            <a:r>
              <a:rPr lang="en-GB"/>
              <a:t>Miss Fagan’s History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E73E4-96B5-A7F8-896D-B9AFA32B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75" t="25724" r="50000" b="40265"/>
          <a:stretch/>
        </p:blipFill>
        <p:spPr>
          <a:xfrm>
            <a:off x="1047974" y="2054976"/>
            <a:ext cx="3019846" cy="174935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5D824B-CF89-1613-0D5D-EF12F2060B43}"/>
              </a:ext>
            </a:extLst>
          </p:cNvPr>
          <p:cNvSpPr txBox="1">
            <a:spLocks/>
          </p:cNvSpPr>
          <p:nvPr/>
        </p:nvSpPr>
        <p:spPr>
          <a:xfrm>
            <a:off x="5456628" y="863269"/>
            <a:ext cx="2509405" cy="4592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u="sng"/>
              <a:t>Oak Academy</a:t>
            </a: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</p:txBody>
      </p:sp>
      <p:pic>
        <p:nvPicPr>
          <p:cNvPr id="6150" name="Picture 6" descr="Teachers asked to join Oak's expert groups and board">
            <a:extLst>
              <a:ext uri="{FF2B5EF4-FFF2-40B4-BE49-F238E27FC236}">
                <a16:creationId xmlns:a16="http://schemas.microsoft.com/office/drawing/2014/main" id="{EC7DFA00-E7F2-32E1-945A-9F9E7222B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7395"/>
          <a:stretch/>
        </p:blipFill>
        <p:spPr bwMode="auto">
          <a:xfrm>
            <a:off x="5331402" y="1620747"/>
            <a:ext cx="2509405" cy="15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EE561-6697-31B2-F7F5-9C1AA41A7FE7}"/>
              </a:ext>
            </a:extLst>
          </p:cNvPr>
          <p:cNvSpPr txBox="1"/>
          <p:nvPr/>
        </p:nvSpPr>
        <p:spPr>
          <a:xfrm>
            <a:off x="48491" y="4183141"/>
            <a:ext cx="7398327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u="sng"/>
              <a:t>Top tip</a:t>
            </a:r>
            <a:r>
              <a:rPr lang="en-GB" sz="1500"/>
              <a:t>: Oak Academy has lessons and activities on all of our GCSE topics. Google ‘Oak Academy’ and the topic you want to cover for a full online lesson!</a:t>
            </a:r>
          </a:p>
        </p:txBody>
      </p:sp>
    </p:spTree>
    <p:extLst>
      <p:ext uri="{BB962C8B-B14F-4D97-AF65-F5344CB8AC3E}">
        <p14:creationId xmlns:p14="http://schemas.microsoft.com/office/powerpoint/2010/main" val="186515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B36C-3180-3BCE-77D4-9A54A4B3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" y="18488"/>
            <a:ext cx="9067800" cy="994172"/>
          </a:xfrm>
        </p:spPr>
        <p:txBody>
          <a:bodyPr>
            <a:normAutofit fontScale="90000"/>
          </a:bodyPr>
          <a:lstStyle/>
          <a:p>
            <a:r>
              <a:rPr lang="en-GB" sz="3600"/>
              <a:t>How to revise History: Applying your </a:t>
            </a:r>
            <a:r>
              <a:rPr lang="en-GB"/>
              <a:t>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1C09-82AE-C281-501E-E052E15D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2" y="848193"/>
            <a:ext cx="2701636" cy="252169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u="sng"/>
              <a:t>Revision guide tasks</a:t>
            </a:r>
          </a:p>
          <a:p>
            <a:pPr marL="0" indent="0">
              <a:buNone/>
            </a:pPr>
            <a:r>
              <a:rPr lang="en-GB"/>
              <a:t>Use your revision guide to complete the activities and exam style questions.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Answers are in the back so you can check your work! Do this </a:t>
            </a:r>
            <a:r>
              <a:rPr lang="en-GB" b="1"/>
              <a:t>after </a:t>
            </a:r>
            <a:r>
              <a:rPr lang="en-GB"/>
              <a:t>you’ve had a go at the question on your own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1E7CC4-8EE9-2028-161A-4FA9F767CA5E}"/>
              </a:ext>
            </a:extLst>
          </p:cNvPr>
          <p:cNvSpPr txBox="1">
            <a:spLocks/>
          </p:cNvSpPr>
          <p:nvPr/>
        </p:nvSpPr>
        <p:spPr>
          <a:xfrm>
            <a:off x="5987474" y="851047"/>
            <a:ext cx="3141518" cy="33391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u="sng"/>
              <a:t>Past papers</a:t>
            </a:r>
          </a:p>
          <a:p>
            <a:pPr marL="0" indent="0">
              <a:buNone/>
            </a:pPr>
            <a:r>
              <a:rPr lang="en-GB" sz="2100"/>
              <a:t>Look online or ask your teacher for past papers to practice</a:t>
            </a:r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r>
              <a:rPr lang="en-GB" sz="2100"/>
              <a:t>Your</a:t>
            </a:r>
            <a:br>
              <a:rPr lang="en-GB" sz="2100"/>
            </a:br>
            <a:r>
              <a:rPr lang="en-GB" sz="2100"/>
              <a:t> teachers</a:t>
            </a:r>
            <a:br>
              <a:rPr lang="en-GB" sz="2100"/>
            </a:br>
            <a:r>
              <a:rPr lang="en-GB" sz="2100"/>
              <a:t> will </a:t>
            </a:r>
            <a:br>
              <a:rPr lang="en-GB" sz="2100"/>
            </a:br>
            <a:r>
              <a:rPr lang="en-GB" sz="2100"/>
              <a:t>mark</a:t>
            </a:r>
            <a:br>
              <a:rPr lang="en-GB" sz="2100"/>
            </a:br>
            <a:r>
              <a:rPr lang="en-GB" sz="2100"/>
              <a:t> them if</a:t>
            </a:r>
            <a:br>
              <a:rPr lang="en-GB" sz="2100"/>
            </a:br>
            <a:r>
              <a:rPr lang="en-GB" sz="2100"/>
              <a:t> you do </a:t>
            </a:r>
            <a:br>
              <a:rPr lang="en-GB" sz="2100"/>
            </a:br>
            <a:r>
              <a:rPr lang="en-GB" sz="2100"/>
              <a:t>them!</a:t>
            </a:r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</p:txBody>
      </p:sp>
      <p:pic>
        <p:nvPicPr>
          <p:cNvPr id="2050" name="Picture 2" descr="GCSE History AQA Topic Revision Guide - Conflict and Tension Between East  and West, 1945-1972 - CGP AQA GCSE History (Paperback)">
            <a:extLst>
              <a:ext uri="{FF2B5EF4-FFF2-40B4-BE49-F238E27FC236}">
                <a16:creationId xmlns:a16="http://schemas.microsoft.com/office/drawing/2014/main" id="{E16B2015-1843-0C6F-57A5-6D7B4BEF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7" y="3034461"/>
            <a:ext cx="1422041" cy="20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E1D53-DA40-1630-48D1-DFC6ECDA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70" t="21010" r="28712" b="19326"/>
          <a:stretch/>
        </p:blipFill>
        <p:spPr>
          <a:xfrm>
            <a:off x="7036627" y="1979000"/>
            <a:ext cx="2223656" cy="3068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E7D70D-0BB2-597D-748A-91453EFA7D80}"/>
              </a:ext>
            </a:extLst>
          </p:cNvPr>
          <p:cNvSpPr txBox="1">
            <a:spLocks/>
          </p:cNvSpPr>
          <p:nvPr/>
        </p:nvSpPr>
        <p:spPr>
          <a:xfrm>
            <a:off x="2836216" y="750836"/>
            <a:ext cx="3149689" cy="4188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u="sng"/>
              <a:t>Quiz yourself</a:t>
            </a:r>
            <a:endParaRPr lang="en-GB" sz="1600" u="sng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 u="sng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/>
              <a:t>For each topic, make your own end of topic fact test</a:t>
            </a: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/>
              <a:t>Write 5 questions and have the answers ready today</a:t>
            </a: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/>
              <a:t>Tomorrow, try the questions without looking at yesterday’s work</a:t>
            </a: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/>
              <a:t>If you can answer them, your revision worked and it’s time to move on!</a:t>
            </a: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  <a:p>
            <a:pPr marL="0" indent="0">
              <a:buNone/>
            </a:pP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15343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B7FB-6491-607C-1608-C1F801E6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119"/>
            <a:ext cx="7886700" cy="994172"/>
          </a:xfrm>
        </p:spPr>
        <p:txBody>
          <a:bodyPr/>
          <a:lstStyle/>
          <a:p>
            <a:r>
              <a:rPr lang="en-GB"/>
              <a:t>History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E5A1-A952-8E46-3A69-F6D1B95F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8" y="698296"/>
            <a:ext cx="4595778" cy="420780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There are </a:t>
            </a:r>
            <a:r>
              <a:rPr lang="en-GB" sz="2300" b="1" kern="100">
                <a:latin typeface="Aptos"/>
                <a:ea typeface="Aptos" panose="020B0004020202020204" pitchFamily="34" charset="0"/>
                <a:cs typeface="Times New Roman"/>
              </a:rPr>
              <a:t>two</a:t>
            </a: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 exam papers in History.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300" b="1" kern="100">
                <a:latin typeface="Aptos"/>
                <a:ea typeface="Aptos" panose="020B0004020202020204" pitchFamily="34" charset="0"/>
                <a:cs typeface="Times New Roman"/>
              </a:rPr>
              <a:t>Top tip: For every 4 marks in the question, spend 5 minutes and write one paragraph</a:t>
            </a:r>
            <a:br>
              <a:rPr lang="en-GB" sz="23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4 marks = 5 mins, 1 paragraph</a:t>
            </a:r>
            <a:br>
              <a:rPr lang="en-GB" sz="2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8 marks = 10 mins, 2 paragraphs</a:t>
            </a:r>
            <a:br>
              <a:rPr lang="en-GB" sz="2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12 marks = 15 mins, 3 paragraphs</a:t>
            </a:r>
            <a:br>
              <a:rPr lang="en-GB" sz="2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kern="100">
                <a:latin typeface="Aptos"/>
                <a:ea typeface="Aptos" panose="020B0004020202020204" pitchFamily="34" charset="0"/>
                <a:cs typeface="Times New Roman"/>
              </a:rPr>
              <a:t>16 marks = 20 mins, 4 paragraphs</a:t>
            </a:r>
          </a:p>
          <a:p>
            <a:pPr marL="0" indent="0">
              <a:buNone/>
            </a:pP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3B2F8E-E3DC-D505-33A4-2FCC22E6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08450"/>
              </p:ext>
            </p:extLst>
          </p:nvPr>
        </p:nvGraphicFramePr>
        <p:xfrm>
          <a:off x="108122" y="957648"/>
          <a:ext cx="4136822" cy="275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411">
                  <a:extLst>
                    <a:ext uri="{9D8B030D-6E8A-4147-A177-3AD203B41FA5}">
                      <a16:colId xmlns:a16="http://schemas.microsoft.com/office/drawing/2014/main" val="3583413603"/>
                    </a:ext>
                  </a:extLst>
                </a:gridCol>
                <a:gridCol w="2068411">
                  <a:extLst>
                    <a:ext uri="{9D8B030D-6E8A-4147-A177-3AD203B41FA5}">
                      <a16:colId xmlns:a16="http://schemas.microsoft.com/office/drawing/2014/main" val="3678065241"/>
                    </a:ext>
                  </a:extLst>
                </a:gridCol>
              </a:tblGrid>
              <a:tr h="493416">
                <a:tc>
                  <a:txBody>
                    <a:bodyPr/>
                    <a:lstStyle/>
                    <a:p>
                      <a:r>
                        <a:rPr lang="en-US"/>
                        <a:t>Paper 1: 16th May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Paper 2: 5th June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24946"/>
                  </a:ext>
                </a:extLst>
              </a:tr>
              <a:tr h="2261493">
                <a:tc>
                  <a:txBody>
                    <a:bodyPr/>
                    <a:lstStyle/>
                    <a:p>
                      <a:r>
                        <a:rPr lang="en-US"/>
                        <a:t>USA 1920 – 1973 Opportunity and Inequality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Cold War 1945-1972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Medicine 1000AD – Present Day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Norman England 1066 – 1100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7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B058-041C-2572-0DA8-159601D3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40" y="436026"/>
            <a:ext cx="4071551" cy="8551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>
                <a:ea typeface="Calibri Light"/>
                <a:cs typeface="Calibri Light"/>
              </a:rPr>
              <a:t>Paper 1: 16th May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920B-B436-BB50-963D-D4843F3B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080" y="1600908"/>
            <a:ext cx="2665970" cy="3541531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USA: Opportunity and Inequality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1920s: Boom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1930s: Depression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1940s: War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1950s: Post war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1960s: Civil Rights, JFK, LBJ and Women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ea typeface="Calibri" panose="020F0502020204030204"/>
                <a:cs typeface="Calibri" panose="020F0502020204030204"/>
              </a:rPr>
              <a:t>1970s: Civil Rights and Women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38E6B-216C-E3D5-C228-EBEB627B6457}"/>
              </a:ext>
            </a:extLst>
          </p:cNvPr>
          <p:cNvSpPr txBox="1">
            <a:spLocks/>
          </p:cNvSpPr>
          <p:nvPr/>
        </p:nvSpPr>
        <p:spPr>
          <a:xfrm>
            <a:off x="2650009" y="1606571"/>
            <a:ext cx="1924567" cy="3533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Cold War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1940s: Start of Cold War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1950s: Thaw, Arms/Space Race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1960s: Crises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1970s: Detente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10F64F-2D2B-61D1-B4E6-8A473C6D7F53}"/>
              </a:ext>
            </a:extLst>
          </p:cNvPr>
          <p:cNvSpPr txBox="1">
            <a:spLocks/>
          </p:cNvSpPr>
          <p:nvPr/>
        </p:nvSpPr>
        <p:spPr>
          <a:xfrm>
            <a:off x="5461171" y="433966"/>
            <a:ext cx="3492329" cy="855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>
                <a:ea typeface="Calibri Light"/>
                <a:cs typeface="Calibri Light"/>
              </a:rPr>
              <a:t>Paper 2: 5th June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42D826-79A5-1708-69A8-FBEC349B83C2}"/>
              </a:ext>
            </a:extLst>
          </p:cNvPr>
          <p:cNvSpPr txBox="1">
            <a:spLocks/>
          </p:cNvSpPr>
          <p:nvPr/>
        </p:nvSpPr>
        <p:spPr>
          <a:xfrm>
            <a:off x="5345327" y="1598849"/>
            <a:ext cx="1824166" cy="3541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Medicine 1000AD-Present Day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Medieval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Renaissance: change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Industrial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Modern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A645E7-6C5A-766E-24A6-C3D2D85C909E}"/>
              </a:ext>
            </a:extLst>
          </p:cNvPr>
          <p:cNvSpPr txBox="1">
            <a:spLocks/>
          </p:cNvSpPr>
          <p:nvPr/>
        </p:nvSpPr>
        <p:spPr>
          <a:xfrm>
            <a:off x="7167948" y="1598848"/>
            <a:ext cx="1978625" cy="3541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Normans 1066-1100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Conquest and control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Norman life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Norman religion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000">
                <a:ea typeface="Calibri" panose="020F0502020204030204"/>
                <a:cs typeface="Calibri" panose="020F0502020204030204"/>
              </a:rPr>
              <a:t>Durham Cathedral</a:t>
            </a:r>
          </a:p>
        </p:txBody>
      </p:sp>
    </p:spTree>
    <p:extLst>
      <p:ext uri="{BB962C8B-B14F-4D97-AF65-F5344CB8AC3E}">
        <p14:creationId xmlns:p14="http://schemas.microsoft.com/office/powerpoint/2010/main" val="104454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083BDB-68CF-7094-4101-B1D4129F8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29298"/>
              </p:ext>
            </p:extLst>
          </p:nvPr>
        </p:nvGraphicFramePr>
        <p:xfrm>
          <a:off x="15445" y="0"/>
          <a:ext cx="9129380" cy="513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345">
                  <a:extLst>
                    <a:ext uri="{9D8B030D-6E8A-4147-A177-3AD203B41FA5}">
                      <a16:colId xmlns:a16="http://schemas.microsoft.com/office/drawing/2014/main" val="4278054455"/>
                    </a:ext>
                  </a:extLst>
                </a:gridCol>
                <a:gridCol w="2282345">
                  <a:extLst>
                    <a:ext uri="{9D8B030D-6E8A-4147-A177-3AD203B41FA5}">
                      <a16:colId xmlns:a16="http://schemas.microsoft.com/office/drawing/2014/main" val="773495031"/>
                    </a:ext>
                  </a:extLst>
                </a:gridCol>
                <a:gridCol w="2282345">
                  <a:extLst>
                    <a:ext uri="{9D8B030D-6E8A-4147-A177-3AD203B41FA5}">
                      <a16:colId xmlns:a16="http://schemas.microsoft.com/office/drawing/2014/main" val="2232523382"/>
                    </a:ext>
                  </a:extLst>
                </a:gridCol>
                <a:gridCol w="2282345">
                  <a:extLst>
                    <a:ext uri="{9D8B030D-6E8A-4147-A177-3AD203B41FA5}">
                      <a16:colId xmlns:a16="http://schemas.microsoft.com/office/drawing/2014/main" val="1541021660"/>
                    </a:ext>
                  </a:extLst>
                </a:gridCol>
              </a:tblGrid>
              <a:tr h="378076">
                <a:tc>
                  <a:txBody>
                    <a:bodyPr/>
                    <a:lstStyle/>
                    <a:p>
                      <a:r>
                        <a:rPr lang="en-US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Cold 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288118"/>
                  </a:ext>
                </a:extLst>
              </a:tr>
              <a:tr h="4736461">
                <a:tc>
                  <a:txBody>
                    <a:bodyPr/>
                    <a:lstStyle/>
                    <a:p>
                      <a:r>
                        <a:rPr lang="en-US"/>
                        <a:t>Question 1: Content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2: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Provenance and content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3: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4: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5: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6: own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Question 1: Content and provenance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2: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Content and provenance</a:t>
                      </a:r>
                      <a:br>
                        <a:rPr lang="en-US"/>
                      </a:br>
                      <a:r>
                        <a:rPr lang="en-US" i="1"/>
                        <a:t>Sources limited individually, useful together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3: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4: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Own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Question 1: Content and provenance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2: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3: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4:</a:t>
                      </a: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/>
                        <a:t> time periods</a:t>
                      </a: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en-US"/>
                        <a:t> factors</a:t>
                      </a: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accent6"/>
                          </a:solidFill>
                        </a:rPr>
                        <a:t>1</a:t>
                      </a:r>
                      <a:r>
                        <a:rPr lang="en-US"/>
                        <a:t> 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Question 1: Content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2: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3: Own knowledge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Question 4: Own knowledge</a:t>
                      </a:r>
                    </a:p>
                    <a:p>
                      <a:pPr lvl="0">
                        <a:buNone/>
                      </a:pPr>
                      <a:r>
                        <a:rPr lang="en-US" i="1"/>
                        <a:t>Durham Cathedral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i="1"/>
                        <a:t>Architecture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i="1"/>
                        <a:t>Location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i="1"/>
                        <a:t>Key individuals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i="1"/>
                        <a:t>Religious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7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046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592</Words>
  <Application>Microsoft Office PowerPoint</Application>
  <PresentationFormat>On-screen Show (16:9)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Aptos</vt:lpstr>
      <vt:lpstr>Calibri Light</vt:lpstr>
      <vt:lpstr>Arial</vt:lpstr>
      <vt:lpstr>Office Theme</vt:lpstr>
      <vt:lpstr>PowerPoint Presentation</vt:lpstr>
      <vt:lpstr>How to revise History: Gathering your knowledge</vt:lpstr>
      <vt:lpstr>How to revise History: online lessons</vt:lpstr>
      <vt:lpstr>How to revise History: Applying your knowledge</vt:lpstr>
      <vt:lpstr>History exams</vt:lpstr>
      <vt:lpstr>Paper 1: 16th May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Todd, Denise</dc:creator>
  <cp:lastModifiedBy>Lowther, Joanne</cp:lastModifiedBy>
  <cp:revision>6</cp:revision>
  <dcterms:modified xsi:type="dcterms:W3CDTF">2025-04-08T12:38:34Z</dcterms:modified>
</cp:coreProperties>
</file>