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4"/>
  </p:handoutMasterIdLst>
  <p:sldIdLst>
    <p:sldId id="266" r:id="rId5"/>
    <p:sldId id="267" r:id="rId6"/>
    <p:sldId id="276" r:id="rId7"/>
    <p:sldId id="285" r:id="rId8"/>
    <p:sldId id="280" r:id="rId9"/>
    <p:sldId id="281" r:id="rId10"/>
    <p:sldId id="283" r:id="rId11"/>
    <p:sldId id="284" r:id="rId12"/>
    <p:sldId id="286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E56E2-879B-49DD-95FE-3C547C735D5C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EAE2E-699B-480A-979F-45673FE7C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114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0614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8236132" y="6374674"/>
            <a:ext cx="907868" cy="483326"/>
          </a:xfrm>
          <a:prstGeom prst="rect">
            <a:avLst/>
          </a:prstGeom>
          <a:solidFill>
            <a:srgbClr val="0A16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/>
          <a:srcRect r="329"/>
          <a:stretch/>
        </p:blipFill>
        <p:spPr>
          <a:xfrm>
            <a:off x="2219086" y="2216318"/>
            <a:ext cx="4705829" cy="242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733709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38479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626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D864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7620"/>
            <a:ext cx="78867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796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03628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782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427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351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14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542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6B4C3E8-2871-4FB5-AC0C-B9307436D73E}" type="datetimeFigureOut">
              <a:rPr lang="en-GB" smtClean="0"/>
              <a:t>05/06/2024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9AACB604-E84B-40CD-AFB9-3FB26F4858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55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412182"/>
            <a:ext cx="9144000" cy="445818"/>
          </a:xfrm>
          <a:prstGeom prst="rect">
            <a:avLst/>
          </a:prstGeom>
          <a:solidFill>
            <a:srgbClr val="061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3"/>
          <a:srcRect r="329"/>
          <a:stretch/>
        </p:blipFill>
        <p:spPr>
          <a:xfrm>
            <a:off x="8301686" y="6426468"/>
            <a:ext cx="831205" cy="42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34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BD8648"/>
          </a:solidFill>
          <a:latin typeface="Raleway" panose="020B0803030101060003" pitchFamily="34" charset="0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rgbClr val="0A1635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rgbClr val="0A1635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rgbClr val="0A1635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A1635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0A1635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576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7886700" cy="1503237"/>
          </a:xfrm>
        </p:spPr>
        <p:txBody>
          <a:bodyPr/>
          <a:lstStyle/>
          <a:p>
            <a:r>
              <a:rPr lang="en-GB" dirty="0" smtClean="0"/>
              <a:t>School Support for UCAS Applications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7864" y="2420888"/>
            <a:ext cx="5730737" cy="382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49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UCAS Applications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Personal Details</a:t>
            </a:r>
          </a:p>
          <a:p>
            <a:r>
              <a:rPr lang="en-GB" sz="2400" dirty="0" smtClean="0"/>
              <a:t>Disability/Special Needs</a:t>
            </a:r>
          </a:p>
          <a:p>
            <a:r>
              <a:rPr lang="en-GB" sz="2400" dirty="0" smtClean="0"/>
              <a:t>Additional Information</a:t>
            </a:r>
          </a:p>
          <a:p>
            <a:r>
              <a:rPr lang="en-GB" sz="2400" dirty="0" smtClean="0"/>
              <a:t>Choices</a:t>
            </a:r>
          </a:p>
          <a:p>
            <a:r>
              <a:rPr lang="en-GB" sz="2400" dirty="0" smtClean="0"/>
              <a:t>Education</a:t>
            </a:r>
          </a:p>
          <a:p>
            <a:r>
              <a:rPr lang="en-GB" sz="2400" dirty="0" smtClean="0"/>
              <a:t>Personal Statement</a:t>
            </a:r>
          </a:p>
          <a:p>
            <a:r>
              <a:rPr lang="en-GB" sz="2400" dirty="0" smtClean="0"/>
              <a:t>Reference &amp; Predicted Grades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931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72608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Course topics and assessment methods</a:t>
            </a:r>
          </a:p>
          <a:p>
            <a:pPr lvl="0"/>
            <a:r>
              <a:rPr lang="en-GB" sz="2400" dirty="0" smtClean="0"/>
              <a:t>Qualifications, including professional endorsements</a:t>
            </a:r>
          </a:p>
          <a:p>
            <a:pPr lvl="0"/>
            <a:r>
              <a:rPr lang="en-GB" sz="2400" dirty="0" smtClean="0"/>
              <a:t>Contact time, facilities</a:t>
            </a:r>
          </a:p>
          <a:p>
            <a:pPr lvl="0"/>
            <a:r>
              <a:rPr lang="en-GB" sz="2400" dirty="0" smtClean="0"/>
              <a:t>Geographical location, town v campus, home v away</a:t>
            </a:r>
          </a:p>
          <a:p>
            <a:pPr lvl="0"/>
            <a:r>
              <a:rPr lang="en-GB" sz="2400" dirty="0" smtClean="0"/>
              <a:t>Cost, quality and availability of accommodation, including private rented sector after first year</a:t>
            </a:r>
          </a:p>
          <a:p>
            <a:pPr lvl="0"/>
            <a:r>
              <a:rPr lang="en-GB" sz="2400" dirty="0" smtClean="0"/>
              <a:t>Travel costs and convenience</a:t>
            </a:r>
          </a:p>
          <a:p>
            <a:pPr lvl="0"/>
            <a:r>
              <a:rPr lang="en-GB" sz="2400" dirty="0" smtClean="0"/>
              <a:t>Retention rates, student satisfaction, graduate progression routes, industry links</a:t>
            </a:r>
          </a:p>
          <a:p>
            <a:pPr lvl="0"/>
            <a:r>
              <a:rPr lang="en-GB" sz="2400" dirty="0" smtClean="0"/>
              <a:t>Atmosphere</a:t>
            </a:r>
            <a:endParaRPr lang="en-GB" sz="2400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339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88632"/>
          </a:xfrm>
        </p:spPr>
        <p:txBody>
          <a:bodyPr>
            <a:normAutofit/>
          </a:bodyPr>
          <a:lstStyle/>
          <a:p>
            <a:pPr lvl="0"/>
            <a:r>
              <a:rPr lang="en-GB" sz="2400" dirty="0" smtClean="0"/>
              <a:t>Up </a:t>
            </a:r>
            <a:r>
              <a:rPr lang="en-GB" sz="2400" dirty="0"/>
              <a:t>to 5 </a:t>
            </a:r>
            <a:r>
              <a:rPr lang="en-GB" sz="2400" dirty="0" smtClean="0"/>
              <a:t>choices.</a:t>
            </a:r>
            <a:endParaRPr lang="en-GB" sz="2400" dirty="0"/>
          </a:p>
          <a:p>
            <a:pPr lvl="0"/>
            <a:r>
              <a:rPr lang="en-GB" sz="2400" dirty="0" smtClean="0"/>
              <a:t>Apply for </a:t>
            </a:r>
            <a:r>
              <a:rPr lang="en-GB" sz="2400" dirty="0"/>
              <a:t>similar courses as </a:t>
            </a:r>
            <a:r>
              <a:rPr lang="en-GB" sz="2400" dirty="0" smtClean="0"/>
              <a:t>the personal </a:t>
            </a:r>
            <a:r>
              <a:rPr lang="en-GB" sz="2400" dirty="0"/>
              <a:t>statement is common to them all. Some universities offer the facility to send them a separate personal statement if </a:t>
            </a:r>
            <a:r>
              <a:rPr lang="en-GB" sz="2400" dirty="0" smtClean="0"/>
              <a:t>applying </a:t>
            </a:r>
            <a:r>
              <a:rPr lang="en-GB" sz="2400" dirty="0"/>
              <a:t>for very different courses, but this is not that widespread. </a:t>
            </a:r>
            <a:r>
              <a:rPr lang="en-GB" sz="2400" dirty="0" smtClean="0"/>
              <a:t>Check </a:t>
            </a:r>
            <a:r>
              <a:rPr lang="en-GB" sz="2400" dirty="0"/>
              <a:t>with each individual university to see whether this is possible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Ensure </a:t>
            </a:r>
            <a:r>
              <a:rPr lang="en-GB" sz="2400" dirty="0" smtClean="0"/>
              <a:t>checked </a:t>
            </a:r>
            <a:r>
              <a:rPr lang="en-GB" sz="2400" dirty="0"/>
              <a:t>typical </a:t>
            </a:r>
            <a:r>
              <a:rPr lang="en-GB" sz="2400" dirty="0" smtClean="0"/>
              <a:t>offers have been checked on each university website for each course.  Check Vocational courses</a:t>
            </a:r>
            <a:r>
              <a:rPr lang="en-GB" sz="2400" dirty="0"/>
              <a:t>, as these may differ from A level offers. </a:t>
            </a:r>
            <a:r>
              <a:rPr lang="en-GB" sz="2400" dirty="0" smtClean="0"/>
              <a:t>Check </a:t>
            </a:r>
            <a:r>
              <a:rPr lang="en-GB" sz="2400" dirty="0"/>
              <a:t>if there are any additional requirements, such as certain subjects, or particular grades at GCSE.  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6488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GB" dirty="0" smtClean="0"/>
              <a:t>Choices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Autofit/>
          </a:bodyPr>
          <a:lstStyle/>
          <a:p>
            <a:pPr lvl="0"/>
            <a:r>
              <a:rPr lang="en-GB" sz="2400" dirty="0" smtClean="0"/>
              <a:t>It </a:t>
            </a:r>
            <a:r>
              <a:rPr lang="en-GB" sz="2400" dirty="0"/>
              <a:t>is possible to send off the application without all five choices filled in and then to add additional ones later.  This might be useful if </a:t>
            </a:r>
            <a:r>
              <a:rPr lang="en-GB" sz="2400" dirty="0" smtClean="0"/>
              <a:t>students </a:t>
            </a:r>
            <a:r>
              <a:rPr lang="en-GB" sz="2400" dirty="0"/>
              <a:t>are uncertain about whether to add in more high choices or low choices, assuming </a:t>
            </a:r>
            <a:r>
              <a:rPr lang="en-GB" sz="2400" dirty="0" smtClean="0"/>
              <a:t>they </a:t>
            </a:r>
            <a:r>
              <a:rPr lang="en-GB" sz="2400" dirty="0"/>
              <a:t>get offers from those </a:t>
            </a:r>
            <a:r>
              <a:rPr lang="en-GB" sz="2400" dirty="0" smtClean="0"/>
              <a:t>they </a:t>
            </a:r>
            <a:r>
              <a:rPr lang="en-GB" sz="2400" dirty="0"/>
              <a:t>do apply to fairly </a:t>
            </a:r>
            <a:r>
              <a:rPr lang="en-GB" sz="2400" dirty="0" smtClean="0"/>
              <a:t>quickly</a:t>
            </a:r>
            <a:endParaRPr lang="en-GB" sz="2400" dirty="0"/>
          </a:p>
          <a:p>
            <a:pPr lvl="0"/>
            <a:r>
              <a:rPr lang="en-GB" sz="2400" dirty="0" smtClean="0"/>
              <a:t>Courses should match predicted </a:t>
            </a:r>
            <a:r>
              <a:rPr lang="en-GB" sz="2400" dirty="0"/>
              <a:t>grades </a:t>
            </a:r>
            <a:r>
              <a:rPr lang="en-GB" sz="2400" dirty="0" smtClean="0"/>
              <a:t>(issued in September) and </a:t>
            </a:r>
            <a:r>
              <a:rPr lang="en-GB" sz="2400" dirty="0"/>
              <a:t>that </a:t>
            </a:r>
            <a:r>
              <a:rPr lang="en-GB" sz="2400" dirty="0" smtClean="0"/>
              <a:t>there is </a:t>
            </a:r>
            <a:r>
              <a:rPr lang="en-GB" sz="2400" dirty="0"/>
              <a:t>a back-up course (</a:t>
            </a:r>
            <a:r>
              <a:rPr lang="en-GB" sz="2400" dirty="0" err="1"/>
              <a:t>ie</a:t>
            </a:r>
            <a:r>
              <a:rPr lang="en-GB" sz="2400" dirty="0"/>
              <a:t> slightly lower grades than expected). </a:t>
            </a:r>
            <a:endParaRPr lang="en-GB" sz="2400" dirty="0" smtClean="0"/>
          </a:p>
          <a:p>
            <a:pPr lvl="0"/>
            <a:r>
              <a:rPr lang="en-GB" sz="2400" dirty="0" smtClean="0"/>
              <a:t>If students </a:t>
            </a:r>
            <a:r>
              <a:rPr lang="en-GB" sz="2400" dirty="0"/>
              <a:t>are intending a Gap </a:t>
            </a:r>
            <a:r>
              <a:rPr lang="en-GB" sz="2400" dirty="0" smtClean="0"/>
              <a:t>Year, they </a:t>
            </a:r>
            <a:r>
              <a:rPr lang="en-GB" sz="2400" dirty="0"/>
              <a:t>need to tick the deferred entry box. </a:t>
            </a:r>
            <a:r>
              <a:rPr lang="en-GB" sz="2400" dirty="0" smtClean="0"/>
              <a:t>Check </a:t>
            </a:r>
            <a:r>
              <a:rPr lang="en-GB" sz="2400" dirty="0"/>
              <a:t>on the university/course website that they accept people who take a Gap Year – not all of them do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204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Personal Statement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lnSpcReduction="10000"/>
          </a:bodyPr>
          <a:lstStyle/>
          <a:p>
            <a:pPr lvl="0"/>
            <a:r>
              <a:rPr lang="en-GB" sz="2400" dirty="0" smtClean="0"/>
              <a:t>It must be correctly </a:t>
            </a:r>
            <a:r>
              <a:rPr lang="en-GB" sz="2400" dirty="0"/>
              <a:t>spelled, fluent, accurate and punctuated properly.  </a:t>
            </a:r>
          </a:p>
          <a:p>
            <a:pPr lvl="0"/>
            <a:r>
              <a:rPr lang="en-GB" sz="2400" dirty="0"/>
              <a:t>It should be clearly organised into a series of paragraphs.  </a:t>
            </a:r>
          </a:p>
          <a:p>
            <a:pPr lvl="0"/>
            <a:r>
              <a:rPr lang="en-GB" sz="2400" dirty="0" smtClean="0"/>
              <a:t>Vary sentence </a:t>
            </a:r>
            <a:r>
              <a:rPr lang="en-GB" sz="2400" dirty="0"/>
              <a:t>structures and the way </a:t>
            </a:r>
            <a:r>
              <a:rPr lang="en-GB" sz="2400" dirty="0" smtClean="0"/>
              <a:t>paragraphs are begun.</a:t>
            </a:r>
            <a:endParaRPr lang="en-GB" sz="2400" dirty="0"/>
          </a:p>
          <a:p>
            <a:pPr lvl="0"/>
            <a:r>
              <a:rPr lang="en-GB" sz="2400" b="1" dirty="0"/>
              <a:t>The bulk of the statement should focus on the course </a:t>
            </a:r>
            <a:r>
              <a:rPr lang="en-GB" sz="2400" b="1" dirty="0" smtClean="0"/>
              <a:t>applied for, </a:t>
            </a:r>
            <a:r>
              <a:rPr lang="en-GB" sz="2400" b="1" dirty="0"/>
              <a:t>why </a:t>
            </a:r>
            <a:r>
              <a:rPr lang="en-GB" sz="2400" b="1" dirty="0" smtClean="0"/>
              <a:t>the student wants </a:t>
            </a:r>
            <a:r>
              <a:rPr lang="en-GB" sz="2400" b="1" dirty="0"/>
              <a:t>to study it and what </a:t>
            </a:r>
            <a:r>
              <a:rPr lang="en-GB" sz="2400" b="1" dirty="0" smtClean="0"/>
              <a:t>has been done </a:t>
            </a:r>
            <a:r>
              <a:rPr lang="en-GB" sz="2400" b="1" dirty="0"/>
              <a:t>to prepare for this, both in school and out</a:t>
            </a:r>
            <a:r>
              <a:rPr lang="en-GB" sz="2400" b="1" dirty="0" smtClean="0"/>
              <a:t>.</a:t>
            </a:r>
            <a:endParaRPr lang="en-GB" sz="2400" dirty="0"/>
          </a:p>
          <a:p>
            <a:pPr lvl="0"/>
            <a:r>
              <a:rPr lang="en-GB" sz="2400" dirty="0"/>
              <a:t>It can be useful to go through the subjects </a:t>
            </a:r>
            <a:r>
              <a:rPr lang="en-GB" sz="2400" dirty="0" smtClean="0"/>
              <a:t>currently studied in </a:t>
            </a:r>
            <a:r>
              <a:rPr lang="en-GB" sz="2400" dirty="0"/>
              <a:t>turn and explain how these have helped to prepare for the course.  However, some subjects will be more relevant than </a:t>
            </a:r>
            <a:r>
              <a:rPr lang="en-GB" sz="2400" dirty="0" smtClean="0"/>
              <a:t>others, </a:t>
            </a:r>
            <a:r>
              <a:rPr lang="en-GB" sz="2400" dirty="0"/>
              <a:t>so </a:t>
            </a:r>
            <a:r>
              <a:rPr lang="en-GB" sz="2400" dirty="0" smtClean="0"/>
              <a:t>sequence </a:t>
            </a:r>
            <a:r>
              <a:rPr lang="en-GB" sz="2400" dirty="0"/>
              <a:t>them </a:t>
            </a:r>
            <a:r>
              <a:rPr lang="en-GB" sz="2400" dirty="0" smtClean="0"/>
              <a:t>accordingly.</a:t>
            </a:r>
            <a:endParaRPr lang="en-GB" sz="2400" dirty="0"/>
          </a:p>
          <a:p>
            <a:pPr lvl="0"/>
            <a:r>
              <a:rPr lang="en-GB" sz="2400" dirty="0" smtClean="0"/>
              <a:t>It can </a:t>
            </a:r>
            <a:r>
              <a:rPr lang="en-GB" sz="2400" dirty="0"/>
              <a:t>be useful </a:t>
            </a:r>
            <a:r>
              <a:rPr lang="en-GB" sz="2400" dirty="0" smtClean="0"/>
              <a:t>to end by outlining </a:t>
            </a:r>
            <a:r>
              <a:rPr lang="en-GB" sz="2400" dirty="0"/>
              <a:t>longer term ambitions after studying </a:t>
            </a:r>
            <a:r>
              <a:rPr lang="en-GB" sz="2400" dirty="0" smtClean="0"/>
              <a:t>the degree</a:t>
            </a:r>
            <a:r>
              <a:rPr lang="en-GB" sz="2400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05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/>
          <a:lstStyle/>
          <a:p>
            <a:r>
              <a:rPr lang="en-GB" dirty="0" smtClean="0"/>
              <a:t>School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184575"/>
          </a:xfrm>
        </p:spPr>
        <p:txBody>
          <a:bodyPr>
            <a:normAutofit fontScale="92500"/>
          </a:bodyPr>
          <a:lstStyle/>
          <a:p>
            <a:r>
              <a:rPr lang="en-GB" sz="2600" dirty="0" smtClean="0"/>
              <a:t>Students elect to join a ‘wave’ – internal </a:t>
            </a:r>
            <a:r>
              <a:rPr lang="en-GB" sz="2600" dirty="0" smtClean="0"/>
              <a:t>deadline (20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Sept, 4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Oct, 18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Oct, 8</a:t>
            </a:r>
            <a:r>
              <a:rPr lang="en-GB" sz="2600" baseline="30000" dirty="0" smtClean="0"/>
              <a:t>th</a:t>
            </a:r>
            <a:r>
              <a:rPr lang="en-GB" sz="2600" dirty="0" smtClean="0"/>
              <a:t> Nov, 22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 Nov)</a:t>
            </a:r>
            <a:endParaRPr lang="en-GB" sz="2600" dirty="0" smtClean="0"/>
          </a:p>
          <a:p>
            <a:r>
              <a:rPr lang="en-GB" sz="2600" dirty="0" smtClean="0"/>
              <a:t>Pay and send – unless FSM!</a:t>
            </a:r>
          </a:p>
          <a:p>
            <a:r>
              <a:rPr lang="en-GB" sz="2600" dirty="0" smtClean="0"/>
              <a:t>Progression Manager available for 1:1 appointments</a:t>
            </a:r>
          </a:p>
          <a:p>
            <a:r>
              <a:rPr lang="en-GB" sz="2600" dirty="0" smtClean="0"/>
              <a:t>Tutor supports with application</a:t>
            </a:r>
          </a:p>
          <a:p>
            <a:r>
              <a:rPr lang="en-GB" sz="2600" dirty="0" smtClean="0"/>
              <a:t>Tutor writes reference</a:t>
            </a:r>
          </a:p>
          <a:p>
            <a:r>
              <a:rPr lang="en-GB" sz="2600" dirty="0" smtClean="0"/>
              <a:t>Application and reference checked by a Learning Manager</a:t>
            </a:r>
          </a:p>
          <a:p>
            <a:r>
              <a:rPr lang="en-GB" sz="2600" dirty="0" smtClean="0"/>
              <a:t>Application checked by Deputy Principal</a:t>
            </a:r>
          </a:p>
          <a:p>
            <a:r>
              <a:rPr lang="en-GB" sz="2600" dirty="0" smtClean="0"/>
              <a:t>Students must remain alert to corrections that need doing and complete these as quickly and accurately as possible.</a:t>
            </a:r>
          </a:p>
          <a:p>
            <a:r>
              <a:rPr lang="en-GB" sz="2600" dirty="0" smtClean="0"/>
              <a:t>Predicted grades – September, with chance to do further assessments to improve predictions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278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Student finance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Applications are done separately from UCAS and should be completed by mid-May.</a:t>
            </a:r>
          </a:p>
          <a:p>
            <a:r>
              <a:rPr lang="en-GB" sz="2400" dirty="0" smtClean="0"/>
              <a:t>Parental income details may be needed too, including evidence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1002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Gosforth Group">
      <a:dk1>
        <a:srgbClr val="0A1635"/>
      </a:dk1>
      <a:lt1>
        <a:srgbClr val="E6E7E8"/>
      </a:lt1>
      <a:dk2>
        <a:srgbClr val="0A1635"/>
      </a:dk2>
      <a:lt2>
        <a:srgbClr val="E6E7E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 Gen Powerpoint 2019" id="{2BB97C50-E3D8-4044-815B-A21F035AFC88}" vid="{FB4A36C5-4BD9-42EF-813F-2F679A4F62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4158cc1-c6bc-4567-b1d1-d86e1b2fbbc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9BD206D669540AF09FF2E9C428865" ma:contentTypeVersion="18" ma:contentTypeDescription="Create a new document." ma:contentTypeScope="" ma:versionID="9694706ecb05b6559ae2aadd8031e0fe">
  <xsd:schema xmlns:xsd="http://www.w3.org/2001/XMLSchema" xmlns:xs="http://www.w3.org/2001/XMLSchema" xmlns:p="http://schemas.microsoft.com/office/2006/metadata/properties" xmlns:ns3="3fac74bd-bbeb-4121-b2d1-3b8a58bd0966" xmlns:ns4="74158cc1-c6bc-4567-b1d1-d86e1b2fbbcd" targetNamespace="http://schemas.microsoft.com/office/2006/metadata/properties" ma:root="true" ma:fieldsID="7ac25e8082b66028d4a98f88e1d2a7e6" ns3:_="" ns4:_="">
    <xsd:import namespace="3fac74bd-bbeb-4121-b2d1-3b8a58bd0966"/>
    <xsd:import namespace="74158cc1-c6bc-4567-b1d1-d86e1b2fbbc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ac74bd-bbeb-4121-b2d1-3b8a58bd096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158cc1-c6bc-4567-b1d1-d86e1b2fbb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E43000-C3AC-44D3-A84C-5370B91B3D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3fac74bd-bbeb-4121-b2d1-3b8a58bd0966"/>
    <ds:schemaRef ds:uri="74158cc1-c6bc-4567-b1d1-d86e1b2fbbc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BAB74E8-534A-4F08-99FE-79AE39B69E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ac74bd-bbeb-4121-b2d1-3b8a58bd0966"/>
    <ds:schemaRef ds:uri="74158cc1-c6bc-4567-b1d1-d86e1b2fbb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94394CA-9BCC-4679-ACA6-80343C4CD9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550</Words>
  <Application>Microsoft Office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Lato</vt:lpstr>
      <vt:lpstr>Raleway</vt:lpstr>
      <vt:lpstr>1_Office Theme</vt:lpstr>
      <vt:lpstr>PowerPoint Presentation</vt:lpstr>
      <vt:lpstr>School Support for UCAS Applications</vt:lpstr>
      <vt:lpstr>UCAS Applications</vt:lpstr>
      <vt:lpstr>Choices</vt:lpstr>
      <vt:lpstr>Choices</vt:lpstr>
      <vt:lpstr>Choices</vt:lpstr>
      <vt:lpstr>Personal Statement</vt:lpstr>
      <vt:lpstr>School Process</vt:lpstr>
      <vt:lpstr>Student finance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UCAS Application</dc:title>
  <dc:creator>Blackburn, Karen</dc:creator>
  <cp:lastModifiedBy>Blackburn, Karen (Gosforth)</cp:lastModifiedBy>
  <cp:revision>24</cp:revision>
  <cp:lastPrinted>2024-06-03T14:23:52Z</cp:lastPrinted>
  <dcterms:created xsi:type="dcterms:W3CDTF">2014-07-14T10:10:31Z</dcterms:created>
  <dcterms:modified xsi:type="dcterms:W3CDTF">2024-06-05T15:23:23Z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0x0101008CE9BD206D669540AF09FF2E9C428865</vt:lpwstr>
  </property>
</Properties>
</file>