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61" r:id="rId2"/>
  </p:sldMasterIdLst>
  <p:notesMasterIdLst>
    <p:notesMasterId r:id="rId9"/>
  </p:notesMasterIdLst>
  <p:sldIdLst>
    <p:sldId id="258" r:id="rId3"/>
    <p:sldId id="256" r:id="rId4"/>
    <p:sldId id="323" r:id="rId5"/>
    <p:sldId id="324" r:id="rId6"/>
    <p:sldId id="331" r:id="rId7"/>
    <p:sldId id="286" r:id="rId8"/>
  </p:sldIdLst>
  <p:sldSz cx="9144000" cy="5143500" type="screen16x9"/>
  <p:notesSz cx="6858000" cy="9144000"/>
  <p:embeddedFontLst>
    <p:embeddedFont>
      <p:font typeface="Century Gothic" panose="020B0502020202020204" pitchFamily="34" charset="0"/>
      <p:regular r:id="rId10"/>
      <p:bold r:id="rId11"/>
      <p:italic r:id="rId12"/>
      <p:boldItalic r:id="rId13"/>
    </p:embeddedFont>
    <p:embeddedFont>
      <p:font typeface="Lato" panose="020F0502020204030203" pitchFamily="34" charset="0"/>
      <p:regular r:id="rId14"/>
      <p:bold r:id="rId15"/>
      <p:italic r:id="rId16"/>
      <p:boldItalic r:id="rId17"/>
    </p:embeddedFont>
    <p:embeddedFont>
      <p:font typeface="Raleway" panose="020B0803030101060003" pitchFamily="34" charset="0"/>
      <p:regular r:id="rId18"/>
      <p:bold r:id="rId19"/>
      <p:italic r:id="rId20"/>
      <p:boldItalic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802" y="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1.xml"/><Relationship Id="rId21" Type="http://schemas.openxmlformats.org/officeDocument/2006/relationships/font" Target="fonts/font12.fntdata"/><Relationship Id="rId7" Type="http://schemas.openxmlformats.org/officeDocument/2006/relationships/slide" Target="slides/slide5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font" Target="fonts/font2.fntdata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font" Target="fonts/font6.fntdata"/><Relationship Id="rId23" Type="http://schemas.openxmlformats.org/officeDocument/2006/relationships/viewProps" Target="viewProp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C46B-89BD-4EA2-8D76-9BF3B820C0B8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722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C46B-89BD-4EA2-8D76-9BF3B820C0B8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864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C46B-89BD-4EA2-8D76-9BF3B820C0B8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173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C46B-89BD-4EA2-8D76-9BF3B820C0B8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812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C46B-89BD-4EA2-8D76-9BF3B820C0B8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345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C46B-89BD-4EA2-8D76-9BF3B820C0B8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597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C46B-89BD-4EA2-8D76-9BF3B820C0B8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731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C46B-89BD-4EA2-8D76-9BF3B820C0B8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490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C46B-89BD-4EA2-8D76-9BF3B820C0B8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616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C46B-89BD-4EA2-8D76-9BF3B820C0B8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119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C46B-89BD-4EA2-8D76-9BF3B820C0B8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9627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solidFill>
          <a:srgbClr val="0614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8236132" y="4781005"/>
            <a:ext cx="907868" cy="362495"/>
          </a:xfrm>
          <a:prstGeom prst="rect">
            <a:avLst/>
          </a:prstGeom>
          <a:solidFill>
            <a:srgbClr val="0A1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/>
          <a:srcRect r="329"/>
          <a:stretch/>
        </p:blipFill>
        <p:spPr>
          <a:xfrm>
            <a:off x="2286118" y="1514659"/>
            <a:ext cx="4705829" cy="181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3277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  <p15:guide id="2" orient="horz" pos="162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614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8236132" y="4781005"/>
            <a:ext cx="907868" cy="362495"/>
          </a:xfrm>
          <a:prstGeom prst="rect">
            <a:avLst/>
          </a:prstGeom>
          <a:solidFill>
            <a:srgbClr val="0A1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/>
          <a:srcRect r="329"/>
          <a:stretch/>
        </p:blipFill>
        <p:spPr>
          <a:xfrm>
            <a:off x="2286118" y="1514659"/>
            <a:ext cx="4705829" cy="181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1702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  <p15:guide id="2" orient="horz" pos="162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BD8648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70715"/>
            <a:ext cx="78867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86086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24740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27284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60774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20801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04516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13756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94962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72021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4C3E8-2871-4FB5-AC0C-B9307436D73E}" type="datetimeFigureOut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08/04/2025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ACB604-E84B-40CD-AFB9-3FB26F4858F6}" type="slidenum">
              <a:rPr kumimoji="0" lang="en-GB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6519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FC46B-89BD-4EA2-8D76-9BF3B820C0B8}" type="datetimeFigureOut">
              <a:rPr lang="en-GB" smtClean="0"/>
              <a:t>08/04/2025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A8A23-2FA3-4242-8282-13DAD0F09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661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4809136"/>
            <a:ext cx="9144000" cy="334364"/>
          </a:xfrm>
          <a:prstGeom prst="rect">
            <a:avLst/>
          </a:prstGeom>
          <a:solidFill>
            <a:srgbClr val="0614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13"/>
          <a:srcRect r="329"/>
          <a:stretch/>
        </p:blipFill>
        <p:spPr>
          <a:xfrm>
            <a:off x="8301686" y="4819851"/>
            <a:ext cx="831205" cy="32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695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BD8648"/>
          </a:solidFill>
          <a:latin typeface="Raleway" panose="020B08030301010600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49DB9B5-AAE8-0816-399C-5D22920A0FCD}"/>
              </a:ext>
            </a:extLst>
          </p:cNvPr>
          <p:cNvSpPr txBox="1"/>
          <p:nvPr/>
        </p:nvSpPr>
        <p:spPr>
          <a:xfrm>
            <a:off x="3501570" y="3522083"/>
            <a:ext cx="3066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2800" dirty="0">
                <a:solidFill>
                  <a:schemeClr val="bg1"/>
                </a:solidFill>
              </a:rPr>
              <a:t>GEOGRAPHY</a:t>
            </a:r>
            <a:r>
              <a:rPr lang="en-GB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8129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8"/>
    </mc:Choice>
    <mc:Fallback xmlns="">
      <p:transition spd="slow" advTm="159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5128" y="896335"/>
            <a:ext cx="660490" cy="501295"/>
          </a:xfrm>
          <a:prstGeom prst="rect">
            <a:avLst/>
          </a:prstGeom>
        </p:spPr>
      </p:pic>
      <p:sp>
        <p:nvSpPr>
          <p:cNvPr id="54" name="Google Shape;54;p13"/>
          <p:cNvSpPr/>
          <p:nvPr/>
        </p:nvSpPr>
        <p:spPr>
          <a:xfrm>
            <a:off x="409050" y="1462248"/>
            <a:ext cx="2841300" cy="2437806"/>
          </a:xfrm>
          <a:prstGeom prst="roundRect">
            <a:avLst>
              <a:gd name="adj" fmla="val 16667"/>
            </a:avLst>
          </a:prstGeom>
          <a:solidFill>
            <a:srgbClr val="D9EAD3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55" name="Google Shape;55;p13"/>
          <p:cNvSpPr/>
          <p:nvPr/>
        </p:nvSpPr>
        <p:spPr>
          <a:xfrm>
            <a:off x="3318862" y="1476095"/>
            <a:ext cx="2841300" cy="2423959"/>
          </a:xfrm>
          <a:prstGeom prst="roundRect">
            <a:avLst>
              <a:gd name="adj" fmla="val 16667"/>
            </a:avLst>
          </a:prstGeom>
          <a:solidFill>
            <a:srgbClr val="F4CCC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56" name="Google Shape;56;p13"/>
          <p:cNvSpPr/>
          <p:nvPr/>
        </p:nvSpPr>
        <p:spPr>
          <a:xfrm>
            <a:off x="6228189" y="1491682"/>
            <a:ext cx="2841300" cy="2408372"/>
          </a:xfrm>
          <a:prstGeom prst="roundRect">
            <a:avLst>
              <a:gd name="adj" fmla="val 16667"/>
            </a:avLst>
          </a:prstGeom>
          <a:solidFill>
            <a:srgbClr val="CFE2F3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60" name="Google Shape;60;p13"/>
          <p:cNvSpPr txBox="1"/>
          <p:nvPr/>
        </p:nvSpPr>
        <p:spPr>
          <a:xfrm>
            <a:off x="490936" y="118600"/>
            <a:ext cx="2642245" cy="3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Paper 1: Global Geographical Issues</a:t>
            </a:r>
            <a:endParaRPr sz="2400" b="1" u="sng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13"/>
          <p:cNvSpPr txBox="1"/>
          <p:nvPr/>
        </p:nvSpPr>
        <p:spPr>
          <a:xfrm>
            <a:off x="3638264" y="118600"/>
            <a:ext cx="2182350" cy="3967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Paper 2: UK Geographical Issues</a:t>
            </a:r>
            <a:endParaRPr sz="2400" b="1" u="sng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" name="Google Shape;62;p13"/>
          <p:cNvSpPr txBox="1"/>
          <p:nvPr/>
        </p:nvSpPr>
        <p:spPr>
          <a:xfrm>
            <a:off x="6399489" y="135305"/>
            <a:ext cx="2377650" cy="3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Paper 3: People and Environment Issues</a:t>
            </a:r>
            <a:endParaRPr sz="2400" b="1" u="sng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13"/>
          <p:cNvSpPr txBox="1"/>
          <p:nvPr/>
        </p:nvSpPr>
        <p:spPr>
          <a:xfrm>
            <a:off x="494700" y="1526866"/>
            <a:ext cx="2670000" cy="171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14</a:t>
            </a:r>
            <a:r>
              <a:rPr lang="en" sz="1800" b="1" u="sng" baseline="30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</a:t>
            </a:r>
            <a:r>
              <a:rPr lang="en" sz="1800" b="1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May 2025</a:t>
            </a:r>
            <a:endParaRPr sz="1800" b="1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Hazardous Earth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Development Dynamics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Challenges of an Urban World</a:t>
            </a:r>
            <a:endParaRPr sz="18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4" name="Google Shape;64;p13"/>
          <p:cNvSpPr txBox="1"/>
          <p:nvPr/>
        </p:nvSpPr>
        <p:spPr>
          <a:xfrm>
            <a:off x="3394439" y="1476095"/>
            <a:ext cx="2670000" cy="22721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6</a:t>
            </a:r>
            <a:r>
              <a:rPr lang="en" sz="1800" b="1" u="sng" baseline="30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</a:t>
            </a:r>
            <a:r>
              <a:rPr lang="en" sz="1800" b="1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June 2025</a:t>
            </a:r>
          </a:p>
          <a:p>
            <a:pPr marL="28575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UK’s Physical Landscape </a:t>
            </a:r>
          </a:p>
          <a:p>
            <a:pPr marL="28575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UK’s Human Landscape</a:t>
            </a:r>
          </a:p>
          <a:p>
            <a:pPr marL="28575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Fieldwork – both human and physical</a:t>
            </a:r>
            <a:endParaRPr sz="18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5" name="Google Shape;65;p13"/>
          <p:cNvSpPr txBox="1"/>
          <p:nvPr/>
        </p:nvSpPr>
        <p:spPr>
          <a:xfrm>
            <a:off x="6399489" y="1526866"/>
            <a:ext cx="2670000" cy="171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12</a:t>
            </a:r>
            <a:r>
              <a:rPr lang="en" sz="1800" b="1" u="sng" baseline="30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</a:t>
            </a:r>
            <a:r>
              <a:rPr lang="en" sz="1800" b="1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June 2025</a:t>
            </a:r>
          </a:p>
          <a:p>
            <a:pPr marL="28575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People and the Biosphere</a:t>
            </a:r>
          </a:p>
          <a:p>
            <a:pPr marL="28575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Forests under Threat</a:t>
            </a:r>
          </a:p>
          <a:p>
            <a:pPr marL="28575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" sz="18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Consuming Energy Resources</a:t>
            </a:r>
            <a:endParaRPr sz="18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320636" y="4218708"/>
            <a:ext cx="41937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>
                <a:latin typeface="Century Gothic" panose="020B0502020202090204" pitchFamily="34" charset="0"/>
              </a:rPr>
              <a:t>All exams are 1 hour 30 minutes 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273" y="3964672"/>
            <a:ext cx="1549617" cy="788896"/>
          </a:xfrm>
          <a:prstGeom prst="rect">
            <a:avLst/>
          </a:prstGeom>
        </p:spPr>
      </p:pic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907" y="3947875"/>
            <a:ext cx="2014232" cy="8056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2273" y="785422"/>
            <a:ext cx="686666" cy="61220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75122" y="750481"/>
            <a:ext cx="663142" cy="6021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65835" y="791869"/>
            <a:ext cx="733654" cy="54563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96526"/>
            <a:ext cx="7523018" cy="4270329"/>
          </a:xfrm>
        </p:spPr>
        <p:txBody>
          <a:bodyPr>
            <a:normAutofit fontScale="40000" lnSpcReduction="20000"/>
          </a:bodyPr>
          <a:lstStyle/>
          <a:p>
            <a:r>
              <a:rPr lang="en-GB" sz="3500" b="1">
                <a:latin typeface="Century Gothic" panose="020B0502020202090204" pitchFamily="34" charset="0"/>
              </a:rPr>
              <a:t>Use your </a:t>
            </a:r>
            <a:r>
              <a:rPr lang="en-GB" sz="3500" b="1">
                <a:solidFill>
                  <a:srgbClr val="FF0000"/>
                </a:solidFill>
                <a:latin typeface="Century Gothic" panose="020B0502020202090204" pitchFamily="34" charset="0"/>
              </a:rPr>
              <a:t>exercise book </a:t>
            </a:r>
            <a:r>
              <a:rPr lang="en-GB" sz="3500" b="1">
                <a:latin typeface="Century Gothic" panose="020B0502020202090204" pitchFamily="34" charset="0"/>
              </a:rPr>
              <a:t>and the </a:t>
            </a:r>
            <a:r>
              <a:rPr lang="en-GB" sz="3500" b="1">
                <a:solidFill>
                  <a:srgbClr val="FF0000"/>
                </a:solidFill>
                <a:latin typeface="Century Gothic" panose="020B0502020202090204" pitchFamily="34" charset="0"/>
              </a:rPr>
              <a:t>CGP revision guide</a:t>
            </a:r>
          </a:p>
          <a:p>
            <a:r>
              <a:rPr lang="en-GB" sz="3500" b="1">
                <a:solidFill>
                  <a:srgbClr val="FF0000"/>
                </a:solidFill>
                <a:latin typeface="Century Gothic" panose="020B0502020202090204" pitchFamily="34" charset="0"/>
              </a:rPr>
              <a:t>Interact</a:t>
            </a:r>
            <a:r>
              <a:rPr lang="en-GB" sz="3500" b="1">
                <a:latin typeface="Century Gothic" panose="020B0502020202090204" pitchFamily="34" charset="0"/>
              </a:rPr>
              <a:t> with the material in some way – make revision notes, flash cards, mind maps, practice questions etc.</a:t>
            </a:r>
          </a:p>
          <a:p>
            <a:r>
              <a:rPr lang="en-GB" sz="3500" b="1">
                <a:solidFill>
                  <a:srgbClr val="FF0000"/>
                </a:solidFill>
                <a:latin typeface="Century Gothic" panose="020B0502020202090204" pitchFamily="34" charset="0"/>
              </a:rPr>
              <a:t>Track</a:t>
            </a:r>
            <a:r>
              <a:rPr lang="en-GB" sz="3500" b="1">
                <a:latin typeface="Century Gothic" panose="020B0502020202090204" pitchFamily="34" charset="0"/>
              </a:rPr>
              <a:t> your revision using the </a:t>
            </a:r>
            <a:r>
              <a:rPr lang="en-GB" sz="3500" b="1">
                <a:solidFill>
                  <a:srgbClr val="FF0000"/>
                </a:solidFill>
                <a:latin typeface="Century Gothic" panose="020B0502020202090204" pitchFamily="34" charset="0"/>
              </a:rPr>
              <a:t>personalised learning checklist (PLC) </a:t>
            </a:r>
            <a:r>
              <a:rPr lang="en-GB" sz="3500" b="1">
                <a:latin typeface="Century Gothic" panose="020B0502020202090204" pitchFamily="34" charset="0"/>
              </a:rPr>
              <a:t>on the </a:t>
            </a:r>
            <a:r>
              <a:rPr lang="en-GB" sz="3500" b="1" err="1">
                <a:latin typeface="Century Gothic" panose="020B0502020202090204" pitchFamily="34" charset="0"/>
              </a:rPr>
              <a:t>Sharepoint</a:t>
            </a:r>
            <a:endParaRPr lang="en-GB" sz="3500" b="1">
              <a:latin typeface="Century Gothic" panose="020B0502020202090204" pitchFamily="34" charset="0"/>
            </a:endParaRPr>
          </a:p>
          <a:p>
            <a:r>
              <a:rPr lang="en-GB" sz="3500" b="1">
                <a:latin typeface="Century Gothic" panose="020B0502020202090204" pitchFamily="34" charset="0"/>
              </a:rPr>
              <a:t>Use the Geography </a:t>
            </a:r>
            <a:r>
              <a:rPr lang="en-GB" sz="3500" b="1" err="1">
                <a:solidFill>
                  <a:srgbClr val="FF0000"/>
                </a:solidFill>
                <a:latin typeface="Century Gothic" panose="020B0502020202090204" pitchFamily="34" charset="0"/>
              </a:rPr>
              <a:t>Sharepoint</a:t>
            </a:r>
            <a:r>
              <a:rPr lang="en-GB" sz="3500" b="1">
                <a:solidFill>
                  <a:srgbClr val="FF0000"/>
                </a:solidFill>
                <a:latin typeface="Century Gothic" panose="020B0502020202090204" pitchFamily="34" charset="0"/>
              </a:rPr>
              <a:t> ‘Y11 Geography 2023’</a:t>
            </a:r>
          </a:p>
          <a:p>
            <a:r>
              <a:rPr lang="en-GB" sz="3500" b="1">
                <a:latin typeface="Century Gothic" panose="020B0502020202090204" pitchFamily="34" charset="0"/>
              </a:rPr>
              <a:t>Complete </a:t>
            </a:r>
            <a:r>
              <a:rPr lang="en-GB" sz="3500" b="1">
                <a:solidFill>
                  <a:srgbClr val="FF0000"/>
                </a:solidFill>
                <a:latin typeface="Century Gothic" panose="020B0502020202090204" pitchFamily="34" charset="0"/>
              </a:rPr>
              <a:t>question practise </a:t>
            </a:r>
            <a:r>
              <a:rPr lang="en-GB" sz="3500" b="1">
                <a:latin typeface="Century Gothic" panose="020B0502020202090204" pitchFamily="34" charset="0"/>
              </a:rPr>
              <a:t>and </a:t>
            </a:r>
            <a:r>
              <a:rPr lang="en-GB" sz="3500" b="1">
                <a:solidFill>
                  <a:srgbClr val="FF0000"/>
                </a:solidFill>
                <a:latin typeface="Century Gothic" panose="020B0502020202090204" pitchFamily="34" charset="0"/>
              </a:rPr>
              <a:t>past papers </a:t>
            </a:r>
            <a:r>
              <a:rPr lang="en-GB" sz="3500" b="1">
                <a:latin typeface="Century Gothic" panose="020B0502020202090204" pitchFamily="34" charset="0"/>
              </a:rPr>
              <a:t>(</a:t>
            </a:r>
            <a:r>
              <a:rPr lang="en-GB" sz="3500" b="1" err="1">
                <a:latin typeface="Century Gothic" panose="020B0502020202090204" pitchFamily="34" charset="0"/>
              </a:rPr>
              <a:t>sharepoint</a:t>
            </a:r>
            <a:r>
              <a:rPr lang="en-GB" sz="3500" b="1">
                <a:latin typeface="Century Gothic" panose="020B0502020202090204" pitchFamily="34" charset="0"/>
              </a:rPr>
              <a:t> and Edexcel B website)</a:t>
            </a:r>
          </a:p>
          <a:p>
            <a:r>
              <a:rPr lang="en-GB" sz="3500" b="1">
                <a:latin typeface="Century Gothic" panose="020B0502020202090204" pitchFamily="34" charset="0"/>
              </a:rPr>
              <a:t>Practise writing in </a:t>
            </a:r>
            <a:r>
              <a:rPr lang="en-GB" sz="3500" b="1">
                <a:solidFill>
                  <a:srgbClr val="FF0000"/>
                </a:solidFill>
                <a:latin typeface="Century Gothic" panose="020B0502020202090204" pitchFamily="34" charset="0"/>
              </a:rPr>
              <a:t>timed conditions </a:t>
            </a:r>
            <a:r>
              <a:rPr lang="en-GB" sz="3500" b="1">
                <a:latin typeface="Century Gothic" panose="020B0502020202090204" pitchFamily="34" charset="0"/>
              </a:rPr>
              <a:t>(1 minute per mark)</a:t>
            </a:r>
          </a:p>
          <a:p>
            <a:r>
              <a:rPr lang="en-GB" sz="3500" b="1">
                <a:latin typeface="Century Gothic" panose="020B0502020202090204" pitchFamily="34" charset="0"/>
              </a:rPr>
              <a:t>Practise </a:t>
            </a:r>
            <a:r>
              <a:rPr lang="en-GB" sz="3500" b="1">
                <a:solidFill>
                  <a:srgbClr val="FF0000"/>
                </a:solidFill>
                <a:latin typeface="Century Gothic" panose="020B0502020202090204" pitchFamily="34" charset="0"/>
              </a:rPr>
              <a:t>8 mark questions </a:t>
            </a:r>
            <a:r>
              <a:rPr lang="en-GB" sz="3500" b="1">
                <a:latin typeface="Century Gothic" panose="020B0502020202090204" pitchFamily="34" charset="0"/>
              </a:rPr>
              <a:t>(balanced argument and judgement in conclusion, use the figure if there is one!)</a:t>
            </a:r>
          </a:p>
          <a:p>
            <a:r>
              <a:rPr lang="en-GB" sz="3500" b="1">
                <a:latin typeface="Century Gothic" panose="020B0502020202090204" pitchFamily="34" charset="0"/>
              </a:rPr>
              <a:t>Use online apps like </a:t>
            </a:r>
            <a:r>
              <a:rPr lang="en-GB" sz="3500" b="1">
                <a:solidFill>
                  <a:srgbClr val="FF0000"/>
                </a:solidFill>
                <a:latin typeface="Century Gothic" panose="020B0502020202090204" pitchFamily="34" charset="0"/>
              </a:rPr>
              <a:t>Quizlet</a:t>
            </a:r>
            <a:r>
              <a:rPr lang="en-GB" sz="3500" b="1">
                <a:latin typeface="Century Gothic" panose="020B0502020202090204" pitchFamily="34" charset="0"/>
              </a:rPr>
              <a:t> and </a:t>
            </a:r>
            <a:r>
              <a:rPr lang="en-GB" sz="3500" b="1">
                <a:solidFill>
                  <a:srgbClr val="FF0000"/>
                </a:solidFill>
                <a:latin typeface="Century Gothic" panose="020B0502020202090204" pitchFamily="34" charset="0"/>
              </a:rPr>
              <a:t>Seneca</a:t>
            </a:r>
          </a:p>
          <a:p>
            <a:r>
              <a:rPr lang="en-GB" sz="3500" b="1">
                <a:latin typeface="Century Gothic" panose="020B0502020202090204" pitchFamily="34" charset="0"/>
              </a:rPr>
              <a:t>Revise </a:t>
            </a:r>
            <a:r>
              <a:rPr lang="en-GB" sz="3500" b="1">
                <a:solidFill>
                  <a:srgbClr val="FF0000"/>
                </a:solidFill>
                <a:latin typeface="Century Gothic" panose="020B0502020202090204" pitchFamily="34" charset="0"/>
              </a:rPr>
              <a:t>case studies </a:t>
            </a:r>
            <a:r>
              <a:rPr lang="en-GB" sz="3500" b="1">
                <a:latin typeface="Century Gothic" panose="020B0502020202090204" pitchFamily="34" charset="0"/>
              </a:rPr>
              <a:t>– create info cards, notes, posters, post-its with key facts on and learn!</a:t>
            </a:r>
          </a:p>
          <a:p>
            <a:r>
              <a:rPr lang="en-GB" sz="3500" b="1">
                <a:latin typeface="Century Gothic" panose="020B0502020202090204" pitchFamily="34" charset="0"/>
              </a:rPr>
              <a:t>Revise </a:t>
            </a:r>
            <a:r>
              <a:rPr lang="en-GB" sz="3500" b="1">
                <a:solidFill>
                  <a:srgbClr val="FF0000"/>
                </a:solidFill>
                <a:latin typeface="Century Gothic" panose="020B0502020202090204" pitchFamily="34" charset="0"/>
              </a:rPr>
              <a:t>key terminology </a:t>
            </a:r>
            <a:r>
              <a:rPr lang="en-GB" sz="3500" b="1">
                <a:latin typeface="Century Gothic" panose="020B0502020202090204" pitchFamily="34" charset="0"/>
              </a:rPr>
              <a:t>– use your glossaries (</a:t>
            </a:r>
            <a:r>
              <a:rPr lang="en-GB" sz="3500" b="1" err="1">
                <a:latin typeface="Century Gothic" panose="020B0502020202090204" pitchFamily="34" charset="0"/>
              </a:rPr>
              <a:t>eg</a:t>
            </a:r>
            <a:r>
              <a:rPr lang="en-GB" sz="3500" b="1">
                <a:latin typeface="Century Gothic" panose="020B0502020202090204" pitchFamily="34" charset="0"/>
              </a:rPr>
              <a:t> topography, intermediate technology, emerging)</a:t>
            </a:r>
          </a:p>
          <a:p>
            <a:r>
              <a:rPr lang="en-GB" sz="3500" b="1" err="1">
                <a:latin typeface="Century Gothic" panose="020B0502020202090204" pitchFamily="34" charset="0"/>
              </a:rPr>
              <a:t>Youtube</a:t>
            </a:r>
            <a:r>
              <a:rPr lang="en-GB" sz="3500" b="1">
                <a:latin typeface="Century Gothic" panose="020B0502020202090204" pitchFamily="34" charset="0"/>
              </a:rPr>
              <a:t> channels - </a:t>
            </a:r>
            <a:r>
              <a:rPr lang="en-GB" sz="3500" b="1" err="1">
                <a:solidFill>
                  <a:srgbClr val="FF0000"/>
                </a:solidFill>
                <a:latin typeface="Century Gothic" panose="020B0502020202090204" pitchFamily="34" charset="0"/>
              </a:rPr>
              <a:t>JCgeogsupport</a:t>
            </a:r>
            <a:endParaRPr lang="en-GB" sz="3500" b="1">
              <a:solidFill>
                <a:srgbClr val="FF0000"/>
              </a:solidFill>
              <a:latin typeface="Century Gothic" panose="020B0502020202090204" pitchFamily="34" charset="0"/>
            </a:endParaRPr>
          </a:p>
          <a:p>
            <a:endParaRPr lang="en-GB" b="1">
              <a:latin typeface="Century Gothic" panose="020B050202020209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5617" y="68606"/>
            <a:ext cx="3892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>
                <a:solidFill>
                  <a:srgbClr val="FF0000"/>
                </a:solidFill>
                <a:latin typeface="Century Gothic" panose="020B0502020202090204" pitchFamily="34" charset="0"/>
                <a:cs typeface="Calibri"/>
              </a:rPr>
              <a:t>Geography Revision Tips</a:t>
            </a:r>
            <a:endParaRPr lang="en-US" sz="2400" b="1" u="sng">
              <a:solidFill>
                <a:srgbClr val="FF0000"/>
              </a:solidFill>
              <a:latin typeface="Century Gothic" panose="020B0502020202090204" pitchFamily="34" charset="0"/>
              <a:ea typeface="Calibri"/>
              <a:cs typeface="Calibri"/>
            </a:endParaRPr>
          </a:p>
        </p:txBody>
      </p:sp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8593" y="68606"/>
            <a:ext cx="1366348" cy="1647105"/>
          </a:xfrm>
          <a:prstGeom prst="rect">
            <a:avLst/>
          </a:prstGeom>
        </p:spPr>
      </p:pic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8593" y="1799204"/>
            <a:ext cx="1348065" cy="1740633"/>
          </a:xfrm>
          <a:prstGeom prst="rect">
            <a:avLst/>
          </a:prstGeom>
        </p:spPr>
      </p:pic>
      <p:pic>
        <p:nvPicPr>
          <p:cNvPr id="9" name="Picture 8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183" y="4089265"/>
            <a:ext cx="2366604" cy="69235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/>
          <a:srcRect t="37405" b="37216"/>
          <a:stretch/>
        </p:blipFill>
        <p:spPr>
          <a:xfrm>
            <a:off x="4591050" y="4317495"/>
            <a:ext cx="1943100" cy="464127"/>
          </a:xfrm>
          <a:prstGeom prst="rect">
            <a:avLst/>
          </a:prstGeom>
        </p:spPr>
      </p:pic>
      <p:pic>
        <p:nvPicPr>
          <p:cNvPr id="12" name="Content Placeholder 3" descr="Screen Clippin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35" b="83448"/>
          <a:stretch/>
        </p:blipFill>
        <p:spPr>
          <a:xfrm>
            <a:off x="5200989" y="72404"/>
            <a:ext cx="2315103" cy="764932"/>
          </a:xfrm>
          <a:prstGeom prst="rect">
            <a:avLst/>
          </a:prstGeom>
        </p:spPr>
      </p:pic>
      <p:pic>
        <p:nvPicPr>
          <p:cNvPr id="13" name="Picture 12" descr="Seneca | Free Interactive Content &amp; Questions for Grade 8-12">
            <a:extLst>
              <a:ext uri="{FF2B5EF4-FFF2-40B4-BE49-F238E27FC236}">
                <a16:creationId xmlns:a16="http://schemas.microsoft.com/office/drawing/2014/main" id="{ADBE8171-A5CB-DC49-91CB-432D17BA3AB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27042" b="27028"/>
          <a:stretch/>
        </p:blipFill>
        <p:spPr>
          <a:xfrm>
            <a:off x="7718593" y="3578450"/>
            <a:ext cx="1343026" cy="325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358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751093" cy="4729200"/>
          </a:xfr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1611" y="0"/>
            <a:ext cx="3764258" cy="2957945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4536" y="2751464"/>
            <a:ext cx="2839464" cy="197773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700" y="2820464"/>
            <a:ext cx="3225705" cy="190873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444" y="1435010"/>
            <a:ext cx="2684167" cy="138545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D2BA76E4-7445-E11E-2A4A-8480D4DE86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01740" y="1726525"/>
            <a:ext cx="2842260" cy="1278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3941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BB498D-A06E-F94C-4C52-99F608FEB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Raleway"/>
              </a:rPr>
              <a:t>Countdown to exams</a:t>
            </a:r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A0FA5AB-66E0-DB5E-0A4D-3D834DD005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4756" y="1289072"/>
            <a:ext cx="5224330" cy="3263504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3A82956-9D2A-F799-651A-A842DD233077}"/>
              </a:ext>
            </a:extLst>
          </p:cNvPr>
          <p:cNvSpPr txBox="1"/>
          <p:nvPr/>
        </p:nvSpPr>
        <p:spPr>
          <a:xfrm>
            <a:off x="5776232" y="1530803"/>
            <a:ext cx="2786062" cy="181588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When revising it is important to chunk your revision. </a:t>
            </a:r>
          </a:p>
          <a:p>
            <a:endParaRPr lang="en-US"/>
          </a:p>
          <a:p>
            <a:r>
              <a:rPr lang="en-US"/>
              <a:t>I have created a 'question a day' leading up to your exams.</a:t>
            </a:r>
          </a:p>
          <a:p>
            <a:endParaRPr lang="en-US"/>
          </a:p>
          <a:p>
            <a:r>
              <a:rPr lang="en-US"/>
              <a:t>This will be found on the SharePoint site</a:t>
            </a:r>
          </a:p>
        </p:txBody>
      </p:sp>
    </p:spTree>
    <p:extLst>
      <p:ext uri="{BB962C8B-B14F-4D97-AF65-F5344CB8AC3E}">
        <p14:creationId xmlns:p14="http://schemas.microsoft.com/office/powerpoint/2010/main" val="12103124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54FDD-EDCD-062C-98A9-DF755CE1B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</p:spPr>
        <p:txBody>
          <a:bodyPr anchor="ctr">
            <a:normAutofit fontScale="90000"/>
          </a:bodyPr>
          <a:lstStyle/>
          <a:p>
            <a:r>
              <a:rPr lang="en-US">
                <a:latin typeface="Raleway"/>
              </a:rPr>
              <a:t>Health and Wellbeing</a:t>
            </a:r>
            <a:r>
              <a:rPr lang="en-US">
                <a:solidFill>
                  <a:schemeClr val="tx1"/>
                </a:solidFill>
                <a:latin typeface="Raleway"/>
              </a:rPr>
              <a:t> Support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F9B77C5-E6BC-64E6-F19A-577DEEAA34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36865" y="1369219"/>
            <a:ext cx="3886200" cy="3263504"/>
          </a:xfrm>
        </p:spPr>
        <p:txBody>
          <a:bodyPr vert="horz" lIns="68580" tIns="34290" rIns="68580" bIns="34290" rtlCol="0" anchor="t">
            <a:normAutofit/>
          </a:bodyPr>
          <a:lstStyle/>
          <a:p>
            <a:r>
              <a:rPr lang="en-US" dirty="0">
                <a:latin typeface="Lato"/>
                <a:ea typeface="Lato"/>
                <a:cs typeface="Lato"/>
              </a:rPr>
              <a:t>Tutors and pastoral staff available</a:t>
            </a:r>
          </a:p>
          <a:p>
            <a:endParaRPr lang="en-US" dirty="0">
              <a:solidFill>
                <a:schemeClr val="tx1"/>
              </a:solidFill>
              <a:latin typeface="Lato"/>
              <a:ea typeface="Lato"/>
              <a:cs typeface="Lato"/>
            </a:endParaRPr>
          </a:p>
          <a:p>
            <a:r>
              <a:rPr lang="en-US" dirty="0" err="1">
                <a:latin typeface="Lato"/>
                <a:ea typeface="Lato"/>
                <a:cs typeface="Lato"/>
              </a:rPr>
              <a:t>Mr</a:t>
            </a:r>
            <a:r>
              <a:rPr lang="en-US" dirty="0">
                <a:latin typeface="Lato"/>
                <a:ea typeface="Lato"/>
                <a:cs typeface="Lato"/>
              </a:rPr>
              <a:t> Mitchell, </a:t>
            </a:r>
            <a:r>
              <a:rPr lang="en-US" dirty="0">
                <a:solidFill>
                  <a:schemeClr val="tx1"/>
                </a:solidFill>
                <a:latin typeface="Lato"/>
                <a:ea typeface="Lato"/>
                <a:cs typeface="Lato"/>
              </a:rPr>
              <a:t>Room 35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  <a:latin typeface="Lato"/>
                <a:ea typeface="Lato"/>
                <a:cs typeface="Lato"/>
              </a:rPr>
              <a:t>Tuesday after school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Content Placeholder 3" descr="Health &amp; Wellbeing Drop ins – Brunswick Hub">
            <a:extLst>
              <a:ext uri="{FF2B5EF4-FFF2-40B4-BE49-F238E27FC236}">
                <a16:creationId xmlns:a16="http://schemas.microsoft.com/office/drawing/2014/main" id="{2C3F6A36-CDFE-289E-10C7-F32A8F48ADC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4627" t="10540" r="3599" b="29049"/>
          <a:stretch/>
        </p:blipFill>
        <p:spPr>
          <a:xfrm>
            <a:off x="5091778" y="1369219"/>
            <a:ext cx="3566540" cy="3223796"/>
          </a:xfrm>
          <a:noFill/>
        </p:spPr>
      </p:pic>
    </p:spTree>
    <p:extLst>
      <p:ext uri="{BB962C8B-B14F-4D97-AF65-F5344CB8AC3E}">
        <p14:creationId xmlns:p14="http://schemas.microsoft.com/office/powerpoint/2010/main" val="4123338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osforth Academy Gen Powerpoint 2019.thmx (2).pptx" id="{DF9AB587-7647-4DCC-A42F-8996E76315EF}" vid="{C398E7D8-A9C6-4CE7-97AD-51A8DDE23622}"/>
    </a:ext>
  </a:extLst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267</Words>
  <Application>Microsoft Office PowerPoint</Application>
  <PresentationFormat>On-screen Show (16:9)</PresentationFormat>
  <Paragraphs>40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Calibri</vt:lpstr>
      <vt:lpstr>Century Gothic</vt:lpstr>
      <vt:lpstr>Lato</vt:lpstr>
      <vt:lpstr>Raleway</vt:lpstr>
      <vt:lpstr>Calibri Light</vt:lpstr>
      <vt:lpstr>Arial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Countdown to exams</vt:lpstr>
      <vt:lpstr>Health and Wellbeing Support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Todd, Denise</dc:creator>
  <cp:lastModifiedBy>Lowther, Joanne</cp:lastModifiedBy>
  <cp:revision>8</cp:revision>
  <dcterms:modified xsi:type="dcterms:W3CDTF">2025-04-08T12:38:17Z</dcterms:modified>
</cp:coreProperties>
</file>