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2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</p:sldIdLst>
  <p:sldSz cx="12192000" cy="6858000"/>
  <p:notesSz cx="6858000" cy="9144000"/>
  <p:embeddedFontLst>
    <p:embeddedFont>
      <p:font typeface="Derailed"/>
      <p:regular r:id="rId42"/>
    </p:embeddedFont>
    <p:embeddedFont>
      <p:font typeface="Derailed Light"/>
      <p:regular r:id="rId43"/>
    </p:embeddedFont>
    <p:embeddedFont>
      <p:font typeface="Derailed Bold"/>
      <p:bold r:id="rId44"/>
    </p:embeddedFont>
    <p:embeddedFont>
      <p:font typeface="Roboto"/>
      <p:regular r:id="rId45"/>
    </p:embeddedFont>
    <p:embeddedFont>
      <p:font typeface="Derailed Black"/>
      <p:regular r:id="rId46"/>
    </p:embeddedFont>
    <p:embeddedFont>
      <p:font typeface="Derailed ExtraBold"/>
      <p:regular r:id="rId47"/>
    </p:embeddedFont>
    <p:embeddedFont>
      <p:font typeface="Derailed SemiBold"/>
      <p:regular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58C49C-978A-4A51-AB67-CA8B55E0B363}" v="20" dt="2024-06-06T07:03:37+00:00"/>
  </p1510:revLst>
</p1510:revInfo>
</file>

<file path=ppt/tableStyles.xml><?xml version="1.0" encoding="utf-8"?>
<a:tblStyleLst xmlns:a="http://schemas.openxmlformats.org/drawingml/2006/main" def="{ECEABFD6-DEF5-4B08-A064-399E52D03A91}">
  <a:tblStyle styleId="{ECEABFD6-DEF5-4B08-A064-399E52D03A91}" styleName="Visme - Default">
    <a:wholeTbl>
      <a:tcTxStyle>
        <a:fontRef idx="minor">
          <a:prstClr val="black"/>
        </a:fontRef>
        <a:prstClr val="black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FFFFFF"/>
          </a:solidFill>
        </a:fill>
      </a:tcStyle>
    </a:wholeTbl>
    <a:band1H>
      <a:tcStyle>
        <a:tcBdr/>
      </a:tcStyle>
    </a:band1H>
    <a:band2H>
      <a:tcStyle>
        <a:tcBdr/>
        <a:fill>
          <a:solidFill>
            <a:srgbClr val="EAF3F3"/>
          </a:solidFill>
        </a:fill>
      </a:tcStyle>
    </a:band2H>
    <a:firstRow>
      <a:tcTxStyle>
        <a:fontRef idx="minor">
          <a:srgbClr val="FFFFFF"/>
        </a:fontRef>
        <a:srgbClr val="FFFFFF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4682B4"/>
          </a:solidFill>
        </a:fill>
      </a:tcStyle>
    </a:firstRow>
  </a:tblStyle>
  <a:tblStyle styleId="{250974F7-19B4-4E8B-8F88-A368280DB3C5}" styleName="Visme - Dark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34495E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34495E"/>
              </a:solidFill>
            </a:ln>
          </a:bottom>
          <a:insideH>
            <a:ln w="12700" cmpd="sng">
              <a:solidFill>
                <a:srgbClr val="34495E"/>
              </a:solidFill>
            </a:ln>
          </a:insideH>
          <a:insideV>
            <a:ln w="12700" cmpd="sng">
              <a:solidFill>
                <a:srgbClr val="34495E"/>
              </a:solidFill>
            </a:ln>
          </a:insideV>
        </a:tcBdr>
        <a:fill>
          <a:solidFill>
            <a:srgbClr val="34495E"/>
          </a:solidFill>
        </a:fill>
      </a:tcStyle>
    </a:wholeTbl>
    <a:firstRow>
      <a:tcTxStyle>
        <a:fontRef idx="minor">
          <a:srgbClr val="DDDD55"/>
        </a:fontRef>
        <a:srgbClr val="DDDD55"/>
      </a:tcTxStyle>
    </a:firstRow>
  </a:tblStyle>
  <a:tblStyle styleId="{D6B0A444-BE85-4B0B-AF8B-2701F9732221}" styleName="Visme - Light">
    <a:wholeTbl>
      <a:tcTxStyle>
        <a:fontRef idx="minor">
          <a:srgbClr val="818181"/>
        </a:fontRef>
        <a:srgbClr val="818181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DAE4EA"/>
          </a:solidFill>
        </a:fill>
      </a:tcStyle>
    </a:wholeTbl>
    <a:firstRow>
      <a:tcTxStyle b="on">
        <a:fontRef idx="minor">
          <a:srgbClr val="818181"/>
        </a:fontRef>
        <a:srgbClr val="818181"/>
      </a:tcTxStyle>
    </a:firstRow>
  </a:tblStyle>
  <a:tblStyle styleId="{D801C701-60A8-4CDB-9F91-86469C498BE4}" styleName="Visme - Dark with blue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717274"/>
          </a:solidFill>
        </a:fill>
      </a:tcStyle>
    </a:wholeTbl>
    <a:firstRow>
      <a:tcTxStyle b="on">
        <a:fontRef idx="minor">
          <a:srgbClr val="FFFFFF"/>
        </a:fontRef>
        <a:srgbClr val="FFFFFF"/>
      </a:tcTxStyle>
      <a:tcStyle>
        <a:fill>
          <a:solidFill>
            <a:srgbClr val="40A0F7"/>
          </a:solidFill>
        </a:fill>
      </a:tcStyle>
    </a:firstRow>
  </a:tblStyle>
  <a:tblStyle styleId="{CB79AEA9-4FA3-4525-A49E-7F1D2E6B107D}" styleName="Visme - Blue with Navy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3498DB"/>
          </a:solidFill>
        </a:fill>
      </a:tcStyle>
    </a:wholeTbl>
    <a:firstRow>
      <a:tcStyle>
        <a:fill>
          <a:solidFill>
            <a:srgbClr val="343F4E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customXml" Target="../customXml/item2.xml"/><Relationship Id="rId7" Type="http://schemas.microsoft.com/office/2015/10/relationships/revisionInfo" Target="revisionInfo.xml"/><Relationship Id="rId2" Type="http://schemas.openxmlformats.org/officeDocument/2006/relationships/notesMaster" Target="notesMasters/notesMaster1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font" Target="fonts/font4.fntdata"/><Relationship Id="rId5" Type="http://schemas.openxmlformats.org/officeDocument/2006/relationships/theme" Target="theme/theme1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customXml" Target="../customXml/item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font" Target="fonts/font3.fntdata"/><Relationship Id="rId4" Type="http://schemas.openxmlformats.org/officeDocument/2006/relationships/viewProps" Target="viewProps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1.xml"/><Relationship Id="rId51" Type="http://schemas.openxmlformats.org/officeDocument/2006/relationships/customXml" Target="../customXml/item3.xml"/><Relationship Id="rId3" Type="http://schemas.openxmlformats.org/officeDocument/2006/relationships/presProps" Target="presProps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font" Target="fonts/font5.fntdata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A429A-90FE-4F33-893D-5F2AADB556A3}" type="datetimeFigureOut">
              <a:rPr lang="en-US"/>
              <a:t>3/20/2020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871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
</file>

<file path=ppt/notesSlides/_rels/notesSlide1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
</file>

<file path=ppt/notesSlides/_rels/notesSlide1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
</file>

<file path=ppt/notesSlides/_rels/notesSlide1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
</file>

<file path=ppt/notesSlides/_rels/notesSlide1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
</file>

<file path=ppt/notesSlides/_rels/notesSlide1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
</file>

<file path=ppt/notesSlides/_rels/notesSlide1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
</file>

<file path=ppt/notesSlides/_rels/notesSlide2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
</file>

<file path=ppt/notesSlides/_rels/notesSlide2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
</file>

<file path=ppt/notesSlides/_rels/notesSlide2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
</file>

<file path=ppt/notesSlides/_rels/notesSlide2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
</file>

<file path=ppt/notesSlides/_rels/notesSlide2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
</file>

<file path=ppt/notesSlides/_rels/notesSlide2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marL="95250" indent="-95250" hangingPunct="0">
              <a:lnSpc>
                <a:spcPct val="100000"/>
              </a:lnSpc>
            </a:pPr>
            <a:r>
              <a:rPr sz="2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29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smtClean="0"/>
              <a:t>11/18/2019</a:t>
            </a:fld>
            <a:endParaRPr/>
          </a:p>
        </p:txBody>
      </p:sp>
      <p:sp>
        <p:nvSpPr>
          <p:cNvPr id="5" name="Bottom colontit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smtClean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30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26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39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115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44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92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00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09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23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73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259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2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02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1" Type="http://schemas.openxmlformats.org/officeDocument/2006/relationships/image" Target="../media/image19.png"/><Relationship Id="rId12" Type="http://schemas.openxmlformats.org/officeDocument/2006/relationships/image" Target="../media/image20.png"/><Relationship Id="rId13" Type="http://schemas.openxmlformats.org/officeDocument/2006/relationships/image" Target="../media/image21.png"/><Relationship Id="rId14" Type="http://schemas.openxmlformats.org/officeDocument/2006/relationships/image" Target="../media/image22.png"/><Relationship Id="rId15" Type="http://schemas.openxmlformats.org/officeDocument/2006/relationships/image" Target="../media/image23.png"/><Relationship Id="rId16" Type="http://schemas.openxmlformats.org/officeDocument/2006/relationships/image" Target="../media/image24.png"/><Relationship Id="rId17" Type="http://schemas.openxmlformats.org/officeDocument/2006/relationships/image" Target="../media/image25.png"/><Relationship Id="rId18" Type="http://schemas.openxmlformats.org/officeDocument/2006/relationships/image" Target="../media/image26.png"/><Relationship Id="rId19" Type="http://schemas.openxmlformats.org/officeDocument/2006/relationships/image" Target="../media/image27.png"/><Relationship Id="rId20" Type="http://schemas.openxmlformats.org/officeDocument/2006/relationships/image" Target="../media/image28.png"/><Relationship Id="rId21" Type="http://schemas.openxmlformats.org/officeDocument/2006/relationships/image" Target="../media/image29.png"/><Relationship Id="rId22" Type="http://schemas.openxmlformats.org/officeDocument/2006/relationships/image" Target="../media/image30.png"/><Relationship Id="rId23" Type="http://schemas.openxmlformats.org/officeDocument/2006/relationships/image" Target="../media/image31.png"/><Relationship Id="rId24" Type="http://schemas.openxmlformats.org/officeDocument/2006/relationships/image" Target="../media/image32.png"/><Relationship Id="rId25" Type="http://schemas.openxmlformats.org/officeDocument/2006/relationships/image" Target="../media/image3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Relationship Id="rId8" Type="http://schemas.openxmlformats.org/officeDocument/2006/relationships/image" Target="../media/image39.png"/><Relationship Id="rId9" Type="http://schemas.openxmlformats.org/officeDocument/2006/relationships/image" Target="../media/image40.png"/><Relationship Id="rId10" Type="http://schemas.openxmlformats.org/officeDocument/2006/relationships/image" Target="../media/image41.png"/><Relationship Id="rId11" Type="http://schemas.openxmlformats.org/officeDocument/2006/relationships/image" Target="../media/image4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image" Target="../media/image46.png"/><Relationship Id="rId6" Type="http://schemas.openxmlformats.org/officeDocument/2006/relationships/image" Target="../media/image47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6" Type="http://schemas.openxmlformats.org/officeDocument/2006/relationships/image" Target="../media/image5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6" Type="http://schemas.openxmlformats.org/officeDocument/2006/relationships/image" Target="../media/image5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hyperlink" Target="https://www.ncl.ac.uk/undergraduate/degrees/" TargetMode="External"/><Relationship Id="rId7" Type="http://schemas.openxmlformats.org/officeDocument/2006/relationships/image" Target="../media/image5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png"/><Relationship Id="rId3" Type="http://schemas.openxmlformats.org/officeDocument/2006/relationships/image" Target="../media/image61.png"/><Relationship Id="rId4" Type="http://schemas.openxmlformats.org/officeDocument/2006/relationships/image" Target="../media/image62.png"/><Relationship Id="rId5" Type="http://schemas.openxmlformats.org/officeDocument/2006/relationships/image" Target="../media/image63.png"/><Relationship Id="rId6" Type="http://schemas.openxmlformats.org/officeDocument/2006/relationships/image" Target="../media/image64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Relationship Id="rId6" Type="http://schemas.openxmlformats.org/officeDocument/2006/relationships/image" Target="../media/image73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png"/><Relationship Id="rId6" Type="http://schemas.openxmlformats.org/officeDocument/2006/relationships/image" Target="../media/image77.png"/><Relationship Id="rId7" Type="http://schemas.openxmlformats.org/officeDocument/2006/relationships/image" Target="../media/image78.png"/><Relationship Id="rId8" Type="http://schemas.openxmlformats.org/officeDocument/2006/relationships/image" Target="../media/image79.png"/><Relationship Id="rId9" Type="http://schemas.openxmlformats.org/officeDocument/2006/relationships/image" Target="../media/image80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8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5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9.png"/><Relationship Id="rId4" Type="http://schemas.openxmlformats.org/officeDocument/2006/relationships/image" Target="../media/image90.png"/><Relationship Id="rId5" Type="http://schemas.openxmlformats.org/officeDocument/2006/relationships/image" Target="../media/image91.png"/><Relationship Id="rId6" Type="http://schemas.openxmlformats.org/officeDocument/2006/relationships/image" Target="../media/image92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3.png"/><Relationship Id="rId4" Type="http://schemas.openxmlformats.org/officeDocument/2006/relationships/image" Target="../media/image94.png"/><Relationship Id="rId5" Type="http://schemas.openxmlformats.org/officeDocument/2006/relationships/image" Target="../media/image95.png"/><Relationship Id="rId6" Type="http://schemas.openxmlformats.org/officeDocument/2006/relationships/image" Target="../media/image96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7.png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6" Type="http://schemas.openxmlformats.org/officeDocument/2006/relationships/image" Target="../media/image100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1.png"/><Relationship Id="rId4" Type="http://schemas.openxmlformats.org/officeDocument/2006/relationships/image" Target="../media/image102.png"/><Relationship Id="rId5" Type="http://schemas.openxmlformats.org/officeDocument/2006/relationships/image" Target="../media/image103.png"/><Relationship Id="rId6" Type="http://schemas.openxmlformats.org/officeDocument/2006/relationships/video" Target="https://www.youtube.com/embed/iMCTx_QbDGo?feature=oembed" TargetMode="External"/><Relationship Id="rId7" Type="http://schemas.openxmlformats.org/officeDocument/2006/relationships/image" Target="../media/image104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5.png"/><Relationship Id="rId3" Type="http://schemas.openxmlformats.org/officeDocument/2006/relationships/image" Target="../media/image106.png"/><Relationship Id="rId4" Type="http://schemas.openxmlformats.org/officeDocument/2006/relationships/image" Target="../media/image107.png"/><Relationship Id="rId5" Type="http://schemas.openxmlformats.org/officeDocument/2006/relationships/image" Target="../media/image108.png"/><Relationship Id="rId6" Type="http://schemas.openxmlformats.org/officeDocument/2006/relationships/image" Target="../media/image109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0.png"/><Relationship Id="rId4" Type="http://schemas.openxmlformats.org/officeDocument/2006/relationships/image" Target="../media/image111.png"/><Relationship Id="rId5" Type="http://schemas.openxmlformats.org/officeDocument/2006/relationships/image" Target="../media/image112.png"/><Relationship Id="rId6" Type="http://schemas.openxmlformats.org/officeDocument/2006/relationships/image" Target="../media/image113.png"/><Relationship Id="rId7" Type="http://schemas.openxmlformats.org/officeDocument/2006/relationships/image" Target="../media/image114.png"/><Relationship Id="rId8" Type="http://schemas.openxmlformats.org/officeDocument/2006/relationships/image" Target="../media/image115.png"/><Relationship Id="rId9" Type="http://schemas.openxmlformats.org/officeDocument/2006/relationships/image" Target="../media/image116.png"/><Relationship Id="rId10" Type="http://schemas.openxmlformats.org/officeDocument/2006/relationships/image" Target="../media/image117.png"/><Relationship Id="rId11" Type="http://schemas.openxmlformats.org/officeDocument/2006/relationships/image" Target="../media/image118.png"/><Relationship Id="rId12" Type="http://schemas.openxmlformats.org/officeDocument/2006/relationships/image" Target="../media/image119.png"/><Relationship Id="rId13" Type="http://schemas.openxmlformats.org/officeDocument/2006/relationships/image" Target="../media/image120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1.png"/><Relationship Id="rId4" Type="http://schemas.openxmlformats.org/officeDocument/2006/relationships/image" Target="../media/image122.png"/><Relationship Id="rId5" Type="http://schemas.openxmlformats.org/officeDocument/2006/relationships/image" Target="../media/image123.png"/><Relationship Id="rId6" Type="http://schemas.openxmlformats.org/officeDocument/2006/relationships/image" Target="../media/image124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5.png"/><Relationship Id="rId4" Type="http://schemas.openxmlformats.org/officeDocument/2006/relationships/image" Target="../media/image126.png"/><Relationship Id="rId5" Type="http://schemas.openxmlformats.org/officeDocument/2006/relationships/image" Target="../media/image127.png"/><Relationship Id="rId6" Type="http://schemas.openxmlformats.org/officeDocument/2006/relationships/image" Target="../media/image128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9.png"/><Relationship Id="rId3" Type="http://schemas.openxmlformats.org/officeDocument/2006/relationships/image" Target="../media/image130.png"/><Relationship Id="rId4" Type="http://schemas.openxmlformats.org/officeDocument/2006/relationships/image" Target="../media/image131.png"/><Relationship Id="rId5" Type="http://schemas.openxmlformats.org/officeDocument/2006/relationships/image" Target="../media/image132.png"/><Relationship Id="rId6" Type="http://schemas.openxmlformats.org/officeDocument/2006/relationships/image" Target="../media/image133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4.png"/><Relationship Id="rId4" Type="http://schemas.openxmlformats.org/officeDocument/2006/relationships/image" Target="../media/image135.png"/><Relationship Id="rId5" Type="http://schemas.openxmlformats.org/officeDocument/2006/relationships/image" Target="../media/image136.png"/><Relationship Id="rId6" Type="http://schemas.openxmlformats.org/officeDocument/2006/relationships/image" Target="../media/image137.png"/><Relationship Id="rId7" Type="http://schemas.openxmlformats.org/officeDocument/2006/relationships/image" Target="../media/image138.png"/><Relationship Id="rId8" Type="http://schemas.openxmlformats.org/officeDocument/2006/relationships/image" Target="../media/image13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0.png"/><Relationship Id="rId4" Type="http://schemas.openxmlformats.org/officeDocument/2006/relationships/image" Target="../media/image141.png"/><Relationship Id="rId5" Type="http://schemas.openxmlformats.org/officeDocument/2006/relationships/image" Target="../media/image142.png"/><Relationship Id="rId6" Type="http://schemas.openxmlformats.org/officeDocument/2006/relationships/image" Target="../media/image143.png"/><Relationship Id="rId7" Type="http://schemas.openxmlformats.org/officeDocument/2006/relationships/image" Target="../media/image144.png"/><Relationship Id="rId8" Type="http://schemas.openxmlformats.org/officeDocument/2006/relationships/image" Target="../media/image145.png"/><Relationship Id="rId9" Type="http://schemas.openxmlformats.org/officeDocument/2006/relationships/image" Target="../media/image146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7.png"/><Relationship Id="rId4" Type="http://schemas.openxmlformats.org/officeDocument/2006/relationships/image" Target="../media/image148.png"/><Relationship Id="rId5" Type="http://schemas.openxmlformats.org/officeDocument/2006/relationships/image" Target="../media/image149.png"/><Relationship Id="rId6" Type="http://schemas.openxmlformats.org/officeDocument/2006/relationships/image" Target="../media/image150.png"/><Relationship Id="rId7" Type="http://schemas.openxmlformats.org/officeDocument/2006/relationships/image" Target="../media/image15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2.png"/><Relationship Id="rId4" Type="http://schemas.openxmlformats.org/officeDocument/2006/relationships/image" Target="../media/image153.png"/><Relationship Id="rId5" Type="http://schemas.openxmlformats.org/officeDocument/2006/relationships/image" Target="../media/image154.png"/><Relationship Id="rId6" Type="http://schemas.openxmlformats.org/officeDocument/2006/relationships/image" Target="../media/image155.png"/><Relationship Id="rId7" Type="http://schemas.openxmlformats.org/officeDocument/2006/relationships/image" Target="../media/image156.png"/><Relationship Id="rId8" Type="http://schemas.openxmlformats.org/officeDocument/2006/relationships/image" Target="../media/image157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8.png"/><Relationship Id="rId4" Type="http://schemas.openxmlformats.org/officeDocument/2006/relationships/image" Target="../media/image159.png"/><Relationship Id="rId5" Type="http://schemas.openxmlformats.org/officeDocument/2006/relationships/image" Target="../media/image160.png"/><Relationship Id="rId6" Type="http://schemas.openxmlformats.org/officeDocument/2006/relationships/image" Target="../media/image161.png"/><Relationship Id="rId7" Type="http://schemas.openxmlformats.org/officeDocument/2006/relationships/image" Target="../media/image162.png"/><Relationship Id="rId8" Type="http://schemas.openxmlformats.org/officeDocument/2006/relationships/image" Target="../media/image163.png"/><Relationship Id="rId9" Type="http://schemas.openxmlformats.org/officeDocument/2006/relationships/image" Target="../media/image164.png"/><Relationship Id="rId10" Type="http://schemas.openxmlformats.org/officeDocument/2006/relationships/image" Target="../media/image165.png"/><Relationship Id="rId11" Type="http://schemas.openxmlformats.org/officeDocument/2006/relationships/image" Target="../media/image166.png"/><Relationship Id="rId12" Type="http://schemas.openxmlformats.org/officeDocument/2006/relationships/image" Target="../media/image167.png"/><Relationship Id="rId13" Type="http://schemas.openxmlformats.org/officeDocument/2006/relationships/image" Target="../media/image168.png"/><Relationship Id="rId14" Type="http://schemas.openxmlformats.org/officeDocument/2006/relationships/image" Target="../media/image169.png"/><Relationship Id="rId15" Type="http://schemas.openxmlformats.org/officeDocument/2006/relationships/image" Target="../media/image170.png"/><Relationship Id="rId16" Type="http://schemas.openxmlformats.org/officeDocument/2006/relationships/image" Target="../media/image171.png"/><Relationship Id="rId17" Type="http://schemas.openxmlformats.org/officeDocument/2006/relationships/image" Target="../media/image172.png"/><Relationship Id="rId18" Type="http://schemas.openxmlformats.org/officeDocument/2006/relationships/image" Target="../media/image173.png"/><Relationship Id="rId19" Type="http://schemas.openxmlformats.org/officeDocument/2006/relationships/image" Target="../media/image174.png"/><Relationship Id="rId20" Type="http://schemas.openxmlformats.org/officeDocument/2006/relationships/image" Target="../media/image175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76.png"/><Relationship Id="rId4" Type="http://schemas.openxmlformats.org/officeDocument/2006/relationships/image" Target="../media/image177.png"/><Relationship Id="rId5" Type="http://schemas.openxmlformats.org/officeDocument/2006/relationships/image" Target="../media/image178.png"/><Relationship Id="rId6" Type="http://schemas.openxmlformats.org/officeDocument/2006/relationships/image" Target="../media/image179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0.png"/><Relationship Id="rId4" Type="http://schemas.openxmlformats.org/officeDocument/2006/relationships/image" Target="../media/image181.png"/><Relationship Id="rId5" Type="http://schemas.openxmlformats.org/officeDocument/2006/relationships/image" Target="../media/image182.png"/><Relationship Id="rId6" Type="http://schemas.openxmlformats.org/officeDocument/2006/relationships/image" Target="../media/image183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4.png"/><Relationship Id="rId3" Type="http://schemas.openxmlformats.org/officeDocument/2006/relationships/image" Target="../media/image185.png"/><Relationship Id="rId4" Type="http://schemas.openxmlformats.org/officeDocument/2006/relationships/image" Target="../media/image186.png"/><Relationship Id="rId5" Type="http://schemas.openxmlformats.org/officeDocument/2006/relationships/image" Target="../media/image187.png"/><Relationship Id="rId6" Type="http://schemas.openxmlformats.org/officeDocument/2006/relationships/image" Target="../media/image188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9.png"/><Relationship Id="rId4" Type="http://schemas.openxmlformats.org/officeDocument/2006/relationships/image" Target="../media/image190.png"/><Relationship Id="rId5" Type="http://schemas.openxmlformats.org/officeDocument/2006/relationships/image" Target="../media/image191.png"/><Relationship Id="rId6" Type="http://schemas.openxmlformats.org/officeDocument/2006/relationships/image" Target="../media/image192.png"/><Relationship Id="rId7" Type="http://schemas.openxmlformats.org/officeDocument/2006/relationships/image" Target="../media/image193.png"/><Relationship Id="rId8" Type="http://schemas.openxmlformats.org/officeDocument/2006/relationships/image" Target="../media/image194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95.png"/><Relationship Id="rId4" Type="http://schemas.openxmlformats.org/officeDocument/2006/relationships/image" Target="../media/image196.png"/><Relationship Id="rId5" Type="http://schemas.openxmlformats.org/officeDocument/2006/relationships/image" Target="../media/image197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8.png"/><Relationship Id="rId3" Type="http://schemas.openxmlformats.org/officeDocument/2006/relationships/image" Target="../media/image199.png"/><Relationship Id="rId4" Type="http://schemas.openxmlformats.org/officeDocument/2006/relationships/image" Target="../media/image200.png"/><Relationship Id="rId5" Type="http://schemas.openxmlformats.org/officeDocument/2006/relationships/image" Target="../media/image201.png"/><Relationship Id="rId6" Type="http://schemas.openxmlformats.org/officeDocument/2006/relationships/image" Target="../media/image20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0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66461bda4aef59-57203469.png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pic>
        <p:nvPicPr>
          <p:cNvPr id="4" name="Rectangle 9 background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5" name="Custom Shape 1"/>
          <p:cNvPicPr/>
          <p:nvPr/>
        </p:nvPicPr>
        <p:blipFill rotWithShape="1">
          <a:blip r:embed="rId5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6" name="66461bda4adac4-1739418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7" name="TextBox 10"/>
          <p:cNvSpPr/>
          <p:nvPr/>
        </p:nvSpPr>
        <p:spPr>
          <a:xfrm>
            <a:off x="7696200" y="6448425"/>
            <a:ext cx="39243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8" name="Title 1"/>
          <p:cNvSpPr/>
          <p:nvPr/>
        </p:nvSpPr>
        <p:spPr>
          <a:xfrm>
            <a:off x="1619250" y="3095625"/>
            <a:ext cx="89535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PARTNERS Programme</a:t>
            </a:r>
          </a:p>
        </p:txBody>
      </p:sp>
      <p:sp>
        <p:nvSpPr>
          <p:cNvPr id="9" name="Subtitle 2"/>
          <p:cNvSpPr/>
          <p:nvPr/>
        </p:nvSpPr>
        <p:spPr>
          <a:xfrm>
            <a:off x="1619250" y="3848100"/>
            <a:ext cx="5629275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Supported Entry Route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2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47625" y="0"/>
            <a:ext cx="12230100" cy="6896100"/>
          </a:xfrm>
          <a:prstGeom prst="rect">
            <a:avLst/>
          </a:prstGeom>
        </p:spPr>
      </p:pic>
      <p:pic>
        <p:nvPicPr>
          <p:cNvPr id="3" name="66461bda4bd027-05440835.jpg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115175" y="-19050"/>
            <a:ext cx="5076825" cy="6858000"/>
          </a:xfrm>
          <a:prstGeom prst="rect">
            <a:avLst/>
          </a:prstGeom>
        </p:spPr>
      </p:pic>
      <p:pic>
        <p:nvPicPr>
          <p:cNvPr id="4" name="Rectangle 9 background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533525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7391400" y="6448425"/>
            <a:ext cx="42291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Custom Shape 1"/>
          <p:cNvPicPr/>
          <p:nvPr/>
        </p:nvPicPr>
        <p:blipFill rotWithShape="1">
          <a:blip r:embed="rId6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390650" y="1266825"/>
            <a:ext cx="4505325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975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What we’ll cover</a:t>
            </a:r>
          </a:p>
        </p:txBody>
      </p:sp>
      <p:sp>
        <p:nvSpPr>
          <p:cNvPr id="9" name="Subtitle 2"/>
          <p:cNvSpPr/>
          <p:nvPr/>
        </p:nvSpPr>
        <p:spPr>
          <a:xfrm>
            <a:off x="1390650" y="2009775"/>
            <a:ext cx="4321969" cy="42862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What is the PARTNERS Programme?</a:t>
            </a:r>
          </a:p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PARTNERS Academic Summer School (PASS)</a:t>
            </a:r>
          </a:p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Benefits of the Programme</a:t>
            </a:r>
          </a:p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Eligibility Criteria</a:t>
            </a:r>
          </a:p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Application Process</a:t>
            </a:r>
          </a:p>
          <a:p>
            <a:pPr algn="l" hangingPunct="0">
              <a:lnSpc>
                <a:spcPct val="166667"/>
              </a:lnSpc>
            </a:pPr>
            <a:r>
              <a:rPr sz="2109">
                <a:solidFill>
                  <a:srgbClr val="FFFFFF"/>
                </a:solidFill>
                <a:latin typeface="Arial"/>
                <a:ea typeface="+mn-ea"/>
                <a:cs typeface="Arial"/>
              </a:rPr>
              <a:t>• </a:t>
            </a:r>
            <a:r>
              <a:rPr sz="2109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How to find out more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65"/>
        </a:solidFill>
        <a:effectLst/>
      </p:bgPr>
    </p:bg>
    <p:spTree>
      <p:nvGrpSpPr>
        <p:cNvPr id="1" name="Why Choose Newcastle?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Line"/>
          <p:cNvPicPr/>
          <p:nvPr/>
        </p:nvPicPr>
        <p:blipFill rotWithShape="1">
          <a:blip r:embed="rId3"/>
          <a:stretch>
            <a:fillRect/>
          </a:stretch>
        </p:blipFill>
        <p:spPr>
          <a:xfrm rot="5400000">
            <a:off x="-2952750" y="3333750"/>
            <a:ext cx="7181850" cy="190500"/>
          </a:xfrm>
          <a:prstGeom prst="rect">
            <a:avLst/>
          </a:prstGeom>
        </p:spPr>
      </p:pic>
      <p:pic>
        <p:nvPicPr>
          <p:cNvPr id="3" name="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0134600" y="390525"/>
            <a:ext cx="1609746" cy="455536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933450" y="180975"/>
            <a:ext cx="8939463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29B7EA"/>
                </a:solidFill>
                <a:latin typeface="Derailed Bold"/>
                <a:ea typeface="+mn-ea"/>
                <a:cs typeface="Derailed Bold"/>
              </a:rPr>
              <a:t>Why Newcastle University?</a:t>
            </a:r>
          </a:p>
        </p:txBody>
      </p:sp>
      <p:pic>
        <p:nvPicPr>
          <p:cNvPr id="5" name="Radials copy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5139606" y="3962255"/>
            <a:ext cx="1923299" cy="1923299"/>
          </a:xfrm>
          <a:prstGeom prst="rect">
            <a:avLst/>
          </a:prstGeom>
        </p:spPr>
      </p:pic>
      <p:sp>
        <p:nvSpPr>
          <p:cNvPr id="6" name="Body text copy"/>
          <p:cNvSpPr/>
          <p:nvPr/>
        </p:nvSpPr>
        <p:spPr>
          <a:xfrm>
            <a:off x="4983718" y="5877861"/>
            <a:ext cx="2250463" cy="984729"/>
          </a:xfrm>
          <a:prstGeom prst="rect">
            <a:avLst/>
          </a:prstGeom>
        </p:spPr>
        <p:txBody>
          <a:bodyPr spcFirstLastPara="0" anchor="t" tIns="76932" bIns="0" lIns="76932" rIns="76932"/>
          <a:lstStyle/>
          <a:p>
            <a:pPr algn="ctr" hangingPunct="0">
              <a:lnSpc>
                <a:spcPct val="125000"/>
              </a:lnSpc>
            </a:pPr>
            <a:r>
              <a:rPr sz="1454" b="1">
                <a:solidFill>
                  <a:srgbClr val="FFFFFF"/>
                </a:solidFill>
                <a:latin typeface="Roboto"/>
                <a:ea typeface="+mn-ea"/>
                <a:cs typeface="Roboto"/>
              </a:rPr>
              <a:t>of graduates in a full-time job or further study within 6 months </a:t>
            </a:r>
          </a:p>
        </p:txBody>
      </p:sp>
      <p:sp>
        <p:nvSpPr>
          <p:cNvPr id="7" name="Body text copy"/>
          <p:cNvSpPr/>
          <p:nvPr/>
        </p:nvSpPr>
        <p:spPr>
          <a:xfrm>
            <a:off x="6108950" y="1706609"/>
            <a:ext cx="2965617" cy="455503"/>
          </a:xfrm>
          <a:prstGeom prst="rect">
            <a:avLst/>
          </a:prstGeom>
        </p:spPr>
        <p:txBody>
          <a:bodyPr spcFirstLastPara="0" anchor="t" tIns="96916" bIns="0" lIns="96916" rIns="96916"/>
          <a:lstStyle/>
          <a:p>
            <a:pPr algn="l" hangingPunct="0">
              <a:lnSpc>
                <a:spcPct val="125000"/>
              </a:lnSpc>
            </a:pPr>
            <a:r>
              <a:rPr sz="1374">
                <a:solidFill>
                  <a:srgbClr val="FFFFFF"/>
                </a:solidFill>
                <a:latin typeface="Derailed Black"/>
                <a:ea typeface="+mn-ea"/>
                <a:cs typeface="Derailed Black"/>
              </a:rPr>
              <a:t>Global  World University</a:t>
            </a:r>
          </a:p>
        </p:txBody>
      </p:sp>
      <p:sp>
        <p:nvSpPr>
          <p:cNvPr id="8" name="Body text copy"/>
          <p:cNvSpPr/>
          <p:nvPr/>
        </p:nvSpPr>
        <p:spPr>
          <a:xfrm>
            <a:off x="4044647" y="1057275"/>
            <a:ext cx="2451965" cy="1279286"/>
          </a:xfrm>
          <a:prstGeom prst="rect">
            <a:avLst/>
          </a:prstGeom>
        </p:spPr>
        <p:txBody>
          <a:bodyPr spcFirstLastPara="0" anchor="t" tIns="0" bIns="0" lIns="96916" rIns="96916"/>
          <a:lstStyle/>
          <a:p>
            <a:pPr algn="l" hangingPunct="0">
              <a:lnSpc>
                <a:spcPct val="100000"/>
              </a:lnSpc>
            </a:pPr>
            <a:r>
              <a:rPr sz="8394" b="1">
                <a:solidFill>
                  <a:srgbClr val="FDC82F"/>
                </a:solidFill>
                <a:latin typeface="Derailed Black"/>
                <a:ea typeface="+mn-ea"/>
                <a:cs typeface="Derailed Black"/>
              </a:rPr>
              <a:t>110</a:t>
            </a:r>
          </a:p>
        </p:txBody>
      </p:sp>
      <p:sp>
        <p:nvSpPr>
          <p:cNvPr id="9" name="Body text copy"/>
          <p:cNvSpPr/>
          <p:nvPr/>
        </p:nvSpPr>
        <p:spPr>
          <a:xfrm>
            <a:off x="6060492" y="1192957"/>
            <a:ext cx="2451965" cy="697792"/>
          </a:xfrm>
          <a:prstGeom prst="rect">
            <a:avLst/>
          </a:prstGeom>
        </p:spPr>
        <p:txBody>
          <a:bodyPr spcFirstLastPara="0" anchor="t" tIns="0" bIns="0" lIns="96916" rIns="96916"/>
          <a:lstStyle/>
          <a:p>
            <a:pPr algn="l" hangingPunct="0">
              <a:lnSpc>
                <a:spcPct val="100000"/>
              </a:lnSpc>
            </a:pPr>
            <a:r>
              <a:rPr sz="4579">
                <a:solidFill>
                  <a:srgbClr val="29B7EA"/>
                </a:solidFill>
                <a:latin typeface="Derailed Black"/>
                <a:ea typeface="+mn-ea"/>
                <a:cs typeface="Derailed Black"/>
              </a:rPr>
              <a:t>Top</a:t>
            </a:r>
          </a:p>
        </p:txBody>
      </p:sp>
      <p:pic>
        <p:nvPicPr>
          <p:cNvPr id="10" name="imag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14143" y="1182799"/>
            <a:ext cx="2806802" cy="2824286"/>
          </a:xfrm>
          <a:prstGeom prst="rect">
            <a:avLst/>
          </a:prstGeom>
        </p:spPr>
      </p:pic>
      <p:pic>
        <p:nvPicPr>
          <p:cNvPr id="11" name="Shape-27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435768" y="1595234"/>
            <a:ext cx="2001651" cy="2001651"/>
          </a:xfrm>
          <a:prstGeom prst="rect">
            <a:avLst/>
          </a:prstGeom>
        </p:spPr>
      </p:pic>
      <p:pic>
        <p:nvPicPr>
          <p:cNvPr id="12" name="Icon-217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2155108" y="1801452"/>
            <a:ext cx="688942" cy="682433"/>
          </a:xfrm>
          <a:prstGeom prst="rect">
            <a:avLst/>
          </a:prstGeom>
        </p:spPr>
      </p:pic>
      <p:sp>
        <p:nvSpPr>
          <p:cNvPr id="13" name=""/>
          <p:cNvSpPr/>
          <p:nvPr/>
        </p:nvSpPr>
        <p:spPr>
          <a:xfrm>
            <a:off x="1435768" y="2276649"/>
            <a:ext cx="1963552" cy="914531"/>
          </a:xfrm>
          <a:prstGeom prst="rect">
            <a:avLst/>
          </a:prstGeom>
        </p:spPr>
        <p:txBody>
          <a:bodyPr spcFirstLastPara="0" anchor="t" tIns="89660" bIns="0" lIns="89660" rIns="8966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073BC"/>
                </a:solidFill>
                <a:latin typeface="Roboto"/>
                <a:ea typeface="+mn-ea"/>
                <a:cs typeface="Roboto"/>
              </a:rPr>
              <a:t>Top 5</a:t>
            </a:r>
          </a:p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073BC"/>
                </a:solidFill>
                <a:latin typeface="Roboto"/>
                <a:ea typeface="+mn-ea"/>
                <a:cs typeface="Roboto"/>
              </a:rPr>
              <a:t>Student City</a:t>
            </a:r>
          </a:p>
        </p:txBody>
      </p:sp>
      <p:pic>
        <p:nvPicPr>
          <p:cNvPr id="14" name="Shape-1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933450" y="4383657"/>
            <a:ext cx="3332042" cy="1956821"/>
          </a:xfrm>
          <a:prstGeom prst="rect">
            <a:avLst/>
          </a:prstGeom>
        </p:spPr>
      </p:pic>
      <p:sp>
        <p:nvSpPr>
          <p:cNvPr id="15" name="Body text copy"/>
          <p:cNvSpPr/>
          <p:nvPr/>
        </p:nvSpPr>
        <p:spPr>
          <a:xfrm>
            <a:off x="1098191" y="4383657"/>
            <a:ext cx="2964460" cy="1284638"/>
          </a:xfrm>
          <a:prstGeom prst="rect">
            <a:avLst/>
          </a:prstGeom>
        </p:spPr>
        <p:txBody>
          <a:bodyPr spcFirstLastPara="0" anchor="t" tIns="82349" bIns="0" lIns="82349" rIns="82349"/>
          <a:lstStyle/>
          <a:p>
            <a:pPr algn="ctr" hangingPunct="0">
              <a:lnSpc>
                <a:spcPct val="125000"/>
              </a:lnSpc>
            </a:pPr>
            <a:r>
              <a:rPr sz="1945">
                <a:solidFill>
                  <a:srgbClr val="FDC82F"/>
                </a:solidFill>
                <a:latin typeface="Derailed Black"/>
                <a:ea typeface="+mn-ea"/>
                <a:cs typeface="Derailed Black"/>
              </a:rPr>
              <a:t>Top 10 </a:t>
            </a:r>
          </a:p>
          <a:p>
            <a:pPr algn="ctr" hangingPunct="0">
              <a:lnSpc>
                <a:spcPct val="125000"/>
              </a:lnSpc>
            </a:pPr>
            <a:r>
              <a:rPr sz="155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British University &amp; College Sport</a:t>
            </a:r>
          </a:p>
        </p:txBody>
      </p:sp>
      <p:pic>
        <p:nvPicPr>
          <p:cNvPr id="16" name="Sports-11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1024033" y="5585946"/>
            <a:ext cx="644002" cy="672184"/>
          </a:xfrm>
          <a:prstGeom prst="rect">
            <a:avLst/>
          </a:prstGeom>
        </p:spPr>
      </p:pic>
      <p:pic>
        <p:nvPicPr>
          <p:cNvPr id="17" name="Activities54-O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1847519" y="5602415"/>
            <a:ext cx="655714" cy="655714"/>
          </a:xfrm>
          <a:prstGeom prst="rect">
            <a:avLst/>
          </a:prstGeom>
        </p:spPr>
      </p:pic>
      <p:pic>
        <p:nvPicPr>
          <p:cNvPr id="18" name="Activities19-O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3498237" y="5602415"/>
            <a:ext cx="656456" cy="656456"/>
          </a:xfrm>
          <a:prstGeom prst="rect">
            <a:avLst/>
          </a:prstGeom>
        </p:spPr>
      </p:pic>
      <p:pic>
        <p:nvPicPr>
          <p:cNvPr id="19" name="Activities19-O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3498237" y="5602415"/>
            <a:ext cx="656456" cy="656456"/>
          </a:xfrm>
          <a:prstGeom prst="rect">
            <a:avLst/>
          </a:prstGeom>
        </p:spPr>
      </p:pic>
      <p:pic>
        <p:nvPicPr>
          <p:cNvPr id="20" name="field-hockey-stick-ball"/>
          <p:cNvPicPr/>
          <p:nvPr/>
        </p:nvPicPr>
        <p:blipFill rotWithShape="1">
          <a:blip r:embed="rId14"/>
          <a:stretch>
            <a:fillRect/>
          </a:stretch>
        </p:blipFill>
        <p:spPr>
          <a:xfrm>
            <a:off x="2669727" y="5602415"/>
            <a:ext cx="685278" cy="685278"/>
          </a:xfrm>
          <a:prstGeom prst="rect">
            <a:avLst/>
          </a:prstGeom>
        </p:spPr>
      </p:pic>
      <p:pic>
        <p:nvPicPr>
          <p:cNvPr id="21" name="field-hockey-stick-ball"/>
          <p:cNvPicPr/>
          <p:nvPr/>
        </p:nvPicPr>
        <p:blipFill rotWithShape="1">
          <a:blip r:embed="rId15"/>
          <a:stretch>
            <a:fillRect/>
          </a:stretch>
        </p:blipFill>
        <p:spPr>
          <a:xfrm>
            <a:off x="2669727" y="5602415"/>
            <a:ext cx="685278" cy="685278"/>
          </a:xfrm>
          <a:prstGeom prst="rect">
            <a:avLst/>
          </a:prstGeom>
        </p:spPr>
      </p:pic>
      <p:pic>
        <p:nvPicPr>
          <p:cNvPr id="22" name="Capture2.JPG"/>
          <p:cNvPicPr/>
          <p:nvPr/>
        </p:nvPicPr>
        <p:blipFill rotWithShape="1">
          <a:blip r:embed="rId16"/>
          <a:stretch>
            <a:fillRect/>
          </a:stretch>
        </p:blipFill>
        <p:spPr>
          <a:xfrm>
            <a:off x="9074567" y="1137969"/>
            <a:ext cx="2824286" cy="2824286"/>
          </a:xfrm>
          <a:prstGeom prst="rect">
            <a:avLst/>
          </a:prstGeom>
        </p:spPr>
      </p:pic>
      <p:pic>
        <p:nvPicPr>
          <p:cNvPr id="23" name="Shape-19"/>
          <p:cNvPicPr/>
          <p:nvPr/>
        </p:nvPicPr>
        <p:blipFill rotWithShape="1">
          <a:blip r:embed="rId17"/>
          <a:stretch>
            <a:fillRect/>
          </a:stretch>
        </p:blipFill>
        <p:spPr>
          <a:xfrm>
            <a:off x="9545281" y="1618098"/>
            <a:ext cx="1920958" cy="1906691"/>
          </a:xfrm>
          <a:prstGeom prst="rect">
            <a:avLst/>
          </a:prstGeom>
        </p:spPr>
      </p:pic>
      <p:sp>
        <p:nvSpPr>
          <p:cNvPr id="24" name="Body text copy"/>
          <p:cNvSpPr/>
          <p:nvPr/>
        </p:nvSpPr>
        <p:spPr>
          <a:xfrm>
            <a:off x="9423963" y="2535554"/>
            <a:ext cx="2071143" cy="824963"/>
          </a:xfrm>
          <a:prstGeom prst="rect">
            <a:avLst/>
          </a:prstGeom>
        </p:spPr>
        <p:txBody>
          <a:bodyPr spcFirstLastPara="0" anchor="t" tIns="97055" bIns="0" lIns="97055" rIns="97055"/>
          <a:lstStyle/>
          <a:p>
            <a:pPr algn="ctr" hangingPunct="0">
              <a:lnSpc>
                <a:spcPct val="100000"/>
              </a:lnSpc>
            </a:pPr>
            <a:r>
              <a:rPr sz="1376">
                <a:solidFill>
                  <a:srgbClr val="0073BC"/>
                </a:solidFill>
                <a:latin typeface="Derailed Bold"/>
                <a:ea typeface="+mn-ea"/>
                <a:cs typeface="Derailed Bold"/>
              </a:rPr>
              <a:t>QS global top 30 for Sustainability and Social Impact</a:t>
            </a:r>
          </a:p>
        </p:txBody>
      </p:sp>
      <p:pic>
        <p:nvPicPr>
          <p:cNvPr id="25" name="Circular-Economy-Outline-Filled-9"/>
          <p:cNvPicPr/>
          <p:nvPr/>
        </p:nvPicPr>
        <p:blipFill rotWithShape="1">
          <a:blip r:embed="rId18"/>
          <a:stretch>
            <a:fillRect/>
          </a:stretch>
        </p:blipFill>
        <p:spPr>
          <a:xfrm>
            <a:off x="10239221" y="1778529"/>
            <a:ext cx="551908" cy="724548"/>
          </a:xfrm>
          <a:prstGeom prst="rect">
            <a:avLst/>
          </a:prstGeom>
        </p:spPr>
      </p:pic>
      <p:sp>
        <p:nvSpPr>
          <p:cNvPr id="26" name="Body text copy"/>
          <p:cNvSpPr/>
          <p:nvPr/>
        </p:nvSpPr>
        <p:spPr>
          <a:xfrm>
            <a:off x="7711737" y="5746487"/>
            <a:ext cx="2186684" cy="643628"/>
          </a:xfrm>
          <a:prstGeom prst="rect">
            <a:avLst/>
          </a:prstGeom>
        </p:spPr>
        <p:txBody>
          <a:bodyPr spcFirstLastPara="0" anchor="t" tIns="82516" bIns="0" lIns="82516" rIns="82516"/>
          <a:lstStyle/>
          <a:p>
            <a:pPr algn="ctr" hangingPunct="0">
              <a:lnSpc>
                <a:spcPct val="100000"/>
              </a:lnSpc>
            </a:pPr>
            <a:r>
              <a:rPr sz="1559">
                <a:solidFill>
                  <a:srgbClr val="FFFFFF"/>
                </a:solidFill>
                <a:latin typeface="SuperscriptNumbersFontFix"/>
                <a:ea typeface="+mn-ea"/>
                <a:cs typeface="SuperscriptNumbersFontFix"/>
              </a:rPr>
              <a:t>185+ undergraduate degrees</a:t>
            </a:r>
          </a:p>
        </p:txBody>
      </p:sp>
      <p:pic>
        <p:nvPicPr>
          <p:cNvPr id="27" name="Shape19"/>
          <p:cNvPicPr/>
          <p:nvPr/>
        </p:nvPicPr>
        <p:blipFill rotWithShape="1">
          <a:blip r:embed="rId19"/>
          <a:stretch>
            <a:fillRect/>
          </a:stretch>
        </p:blipFill>
        <p:spPr>
          <a:xfrm>
            <a:off x="7839254" y="4598840"/>
            <a:ext cx="2097267" cy="1078083"/>
          </a:xfrm>
          <a:prstGeom prst="rect">
            <a:avLst/>
          </a:prstGeom>
        </p:spPr>
      </p:pic>
      <p:pic>
        <p:nvPicPr>
          <p:cNvPr id="28" name="Shape14"/>
          <p:cNvPicPr/>
          <p:nvPr/>
        </p:nvPicPr>
        <p:blipFill rotWithShape="1">
          <a:blip r:embed="rId20"/>
          <a:stretch>
            <a:fillRect/>
          </a:stretch>
        </p:blipFill>
        <p:spPr>
          <a:xfrm>
            <a:off x="9789800" y="4601279"/>
            <a:ext cx="2097267" cy="1078083"/>
          </a:xfrm>
          <a:prstGeom prst="rect">
            <a:avLst/>
          </a:prstGeom>
        </p:spPr>
      </p:pic>
      <p:pic>
        <p:nvPicPr>
          <p:cNvPr id="29" name="graduation-cap"/>
          <p:cNvPicPr/>
          <p:nvPr/>
        </p:nvPicPr>
        <p:blipFill rotWithShape="1">
          <a:blip r:embed="rId21"/>
          <a:stretch>
            <a:fillRect/>
          </a:stretch>
        </p:blipFill>
        <p:spPr>
          <a:xfrm>
            <a:off x="8373668" y="4768882"/>
            <a:ext cx="889431" cy="717354"/>
          </a:xfrm>
          <a:prstGeom prst="rect">
            <a:avLst/>
          </a:prstGeom>
        </p:spPr>
      </p:pic>
      <p:pic>
        <p:nvPicPr>
          <p:cNvPr id="30" name="BusinessOutline2"/>
          <p:cNvPicPr/>
          <p:nvPr/>
        </p:nvPicPr>
        <p:blipFill rotWithShape="1">
          <a:blip r:embed="rId22"/>
          <a:stretch>
            <a:fillRect/>
          </a:stretch>
        </p:blipFill>
        <p:spPr>
          <a:xfrm>
            <a:off x="10490056" y="4792971"/>
            <a:ext cx="696756" cy="696756"/>
          </a:xfrm>
          <a:prstGeom prst="rect">
            <a:avLst/>
          </a:prstGeom>
        </p:spPr>
      </p:pic>
      <p:sp>
        <p:nvSpPr>
          <p:cNvPr id="31" name="Body text copy"/>
          <p:cNvSpPr/>
          <p:nvPr/>
        </p:nvSpPr>
        <p:spPr>
          <a:xfrm>
            <a:off x="9724415" y="5746487"/>
            <a:ext cx="2124552" cy="625340"/>
          </a:xfrm>
          <a:prstGeom prst="rect">
            <a:avLst/>
          </a:prstGeom>
        </p:spPr>
        <p:txBody>
          <a:bodyPr spcFirstLastPara="0" anchor="t" tIns="80172" bIns="0" lIns="80172" rIns="80172"/>
          <a:lstStyle/>
          <a:p>
            <a:pPr algn="ctr" hangingPunct="0">
              <a:lnSpc>
                <a:spcPct val="100000"/>
              </a:lnSpc>
            </a:pPr>
            <a:r>
              <a:rPr sz="1515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14 in the world top 100 - 2 in the top 50</a:t>
            </a:r>
          </a:p>
        </p:txBody>
      </p:sp>
      <p:sp>
        <p:nvSpPr>
          <p:cNvPr id="32" name="Body text copy"/>
          <p:cNvSpPr/>
          <p:nvPr/>
        </p:nvSpPr>
        <p:spPr>
          <a:xfrm>
            <a:off x="3820945" y="3056690"/>
            <a:ext cx="2675667" cy="735211"/>
          </a:xfrm>
          <a:prstGeom prst="rect">
            <a:avLst/>
          </a:prstGeom>
        </p:spPr>
        <p:txBody>
          <a:bodyPr spcFirstLastPara="0" anchor="t" tIns="44830" bIns="0" lIns="89660" rIns="89660"/>
          <a:lstStyle/>
          <a:p>
            <a:pPr algn="ctr" hangingPunct="0">
              <a:lnSpc>
                <a:spcPct val="125000"/>
              </a:lnSpc>
            </a:pPr>
            <a:r>
              <a:rPr sz="1694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Founding member of the Russell Group</a:t>
            </a:r>
          </a:p>
        </p:txBody>
      </p:sp>
      <p:pic>
        <p:nvPicPr>
          <p:cNvPr id="33" name="Buildings106"/>
          <p:cNvPicPr/>
          <p:nvPr/>
        </p:nvPicPr>
        <p:blipFill rotWithShape="1">
          <a:blip r:embed="rId23"/>
          <a:stretch>
            <a:fillRect/>
          </a:stretch>
        </p:blipFill>
        <p:spPr>
          <a:xfrm>
            <a:off x="4869518" y="2447003"/>
            <a:ext cx="586711" cy="534044"/>
          </a:xfrm>
          <a:prstGeom prst="rect">
            <a:avLst/>
          </a:prstGeom>
        </p:spPr>
      </p:pic>
      <p:sp>
        <p:nvSpPr>
          <p:cNvPr id="34" name="Body text copy"/>
          <p:cNvSpPr/>
          <p:nvPr/>
        </p:nvSpPr>
        <p:spPr>
          <a:xfrm>
            <a:off x="6483397" y="3209112"/>
            <a:ext cx="2555307" cy="699347"/>
          </a:xfrm>
          <a:prstGeom prst="rect">
            <a:avLst/>
          </a:prstGeom>
        </p:spPr>
        <p:txBody>
          <a:bodyPr spcFirstLastPara="0" anchor="t" tIns="89660" bIns="0" lIns="89660" rIns="89660"/>
          <a:lstStyle/>
          <a:p>
            <a:pPr algn="ctr" hangingPunct="0">
              <a:lnSpc>
                <a:spcPct val="100000"/>
              </a:lnSpc>
            </a:pPr>
            <a:r>
              <a:rPr sz="1694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15th in UK for global research power</a:t>
            </a:r>
          </a:p>
        </p:txBody>
      </p:sp>
      <p:pic>
        <p:nvPicPr>
          <p:cNvPr id="35" name="Line-24"/>
          <p:cNvPicPr/>
          <p:nvPr/>
        </p:nvPicPr>
        <p:blipFill rotWithShape="1">
          <a:blip r:embed="rId24"/>
          <a:stretch>
            <a:fillRect/>
          </a:stretch>
        </p:blipFill>
        <p:spPr>
          <a:xfrm>
            <a:off x="6833070" y="3101521"/>
            <a:ext cx="1840264" cy="165860"/>
          </a:xfrm>
          <a:prstGeom prst="rect">
            <a:avLst/>
          </a:prstGeom>
        </p:spPr>
      </p:pic>
      <p:pic>
        <p:nvPicPr>
          <p:cNvPr id="36" name="Digital-Nomad-Customer-Discovery-Outline-25"/>
          <p:cNvPicPr/>
          <p:nvPr/>
        </p:nvPicPr>
        <p:blipFill rotWithShape="1">
          <a:blip r:embed="rId25"/>
          <a:stretch>
            <a:fillRect/>
          </a:stretch>
        </p:blipFill>
        <p:spPr>
          <a:xfrm>
            <a:off x="7438274" y="2249751"/>
            <a:ext cx="605946" cy="78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435"/>
        </a:solidFill>
        <a:effectLst/>
      </p:bgPr>
    </p:bg>
    <p:spTree>
      <p:nvGrpSpPr>
        <p:cNvPr id="1" name="Our Top Courses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57200" y="0"/>
            <a:ext cx="5564711" cy="1028700"/>
          </a:xfrm>
          <a:prstGeom prst="rect">
            <a:avLst/>
          </a:prstGeom>
        </p:spPr>
        <p:txBody>
          <a:bodyPr spcFirstLastPara="0" anchor="t" tIns="111815" bIns="0" lIns="111815" rIns="111815"/>
          <a:lstStyle/>
          <a:p>
            <a:pPr algn="l" hangingPunct="0">
              <a:lnSpc>
                <a:spcPct val="100000"/>
              </a:lnSpc>
            </a:pPr>
            <a:r>
              <a:rPr sz="5283" b="1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Our Top Courses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68606" y="352425"/>
            <a:ext cx="1733550" cy="490571"/>
          </a:xfrm>
          <a:prstGeom prst="rect">
            <a:avLst/>
          </a:prstGeom>
        </p:spPr>
      </p:pic>
      <p:pic>
        <p:nvPicPr>
          <p:cNvPr id="4" name="customLine"/>
          <p:cNvPicPr/>
          <p:nvPr/>
        </p:nvPicPr>
        <p:blipFill rotWithShape="1">
          <a:blip r:embed="rId4"/>
          <a:stretch>
            <a:fillRect/>
          </a:stretch>
        </p:blipFill>
        <p:spPr>
          <a:xfrm rot="5400000">
            <a:off x="-3219450" y="3295650"/>
            <a:ext cx="7181850" cy="1905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609600" y="3997241"/>
            <a:ext cx="7051036" cy="904814"/>
          </a:xfrm>
          <a:prstGeom prst="rect">
            <a:avLst/>
          </a:prstGeom>
        </p:spPr>
        <p:txBody>
          <a:bodyPr spcFirstLastPara="0" anchor="t" tIns="98349" bIns="0" lIns="98349" rIns="98349"/>
          <a:lstStyle/>
          <a:p>
            <a:pPr algn="l" hangingPunct="0">
              <a:lnSpc>
                <a:spcPct val="100000"/>
              </a:lnSpc>
            </a:pPr>
            <a:r>
              <a:rPr sz="4646" b="1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Top 100 in the world for</a:t>
            </a:r>
          </a:p>
        </p:txBody>
      </p:sp>
      <p:sp>
        <p:nvSpPr>
          <p:cNvPr id="6" name=""/>
          <p:cNvSpPr/>
          <p:nvPr/>
        </p:nvSpPr>
        <p:spPr>
          <a:xfrm>
            <a:off x="609600" y="4898099"/>
            <a:ext cx="3525518" cy="1612964"/>
          </a:xfrm>
          <a:prstGeom prst="rect">
            <a:avLst/>
          </a:prstGeom>
        </p:spPr>
        <p:txBody>
          <a:bodyPr spcFirstLastPara="0" anchor="t" tIns="85796" bIns="0" lIns="85796" rIns="85796"/>
          <a:lstStyle/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Anatomy and Physiology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Archaeology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Architecture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Classics and Ancient History</a:t>
            </a:r>
          </a:p>
        </p:txBody>
      </p:sp>
      <p:sp>
        <p:nvSpPr>
          <p:cNvPr id="7" name=""/>
          <p:cNvSpPr/>
          <p:nvPr/>
        </p:nvSpPr>
        <p:spPr>
          <a:xfrm>
            <a:off x="4135117" y="4898099"/>
            <a:ext cx="4084585" cy="1612964"/>
          </a:xfrm>
          <a:prstGeom prst="rect">
            <a:avLst/>
          </a:prstGeom>
        </p:spPr>
        <p:txBody>
          <a:bodyPr spcFirstLastPara="0" anchor="t" tIns="85796" bIns="0" lIns="85796" rIns="85796"/>
          <a:lstStyle/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Dentistry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English Language and Literature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Engineering - Civil and Structural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Environmental Sciences</a:t>
            </a:r>
          </a:p>
        </p:txBody>
      </p:sp>
      <p:sp>
        <p:nvSpPr>
          <p:cNvPr id="8" name=""/>
          <p:cNvSpPr/>
          <p:nvPr/>
        </p:nvSpPr>
        <p:spPr>
          <a:xfrm>
            <a:off x="609600" y="1028700"/>
            <a:ext cx="2205918" cy="520842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00000"/>
              </a:lnSpc>
            </a:pP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2nd </a:t>
            </a: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in the UK</a:t>
            </a:r>
          </a:p>
        </p:txBody>
      </p:sp>
      <p:sp>
        <p:nvSpPr>
          <p:cNvPr id="9" name=""/>
          <p:cNvSpPr/>
          <p:nvPr/>
        </p:nvSpPr>
        <p:spPr>
          <a:xfrm>
            <a:off x="3520186" y="1028700"/>
            <a:ext cx="2121664" cy="520842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00000"/>
              </a:lnSpc>
            </a:pP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3rd</a:t>
            </a:r>
            <a:r>
              <a:rPr sz="2412">
                <a:solidFill>
                  <a:srgbClr val="FFFFFF"/>
                </a:solidFill>
                <a:latin typeface="SuperscriptNumbersFontFix"/>
                <a:ea typeface="+mn-ea"/>
                <a:cs typeface="SuperscriptNumbersFontFix"/>
              </a:rPr>
              <a:t> </a:t>
            </a: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in the UK</a:t>
            </a:r>
          </a:p>
        </p:txBody>
      </p:sp>
      <p:sp>
        <p:nvSpPr>
          <p:cNvPr id="10" name=""/>
          <p:cNvSpPr/>
          <p:nvPr/>
        </p:nvSpPr>
        <p:spPr>
          <a:xfrm>
            <a:off x="6193329" y="1028700"/>
            <a:ext cx="2098686" cy="520842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00000"/>
              </a:lnSpc>
            </a:pP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4th</a:t>
            </a:r>
            <a:r>
              <a:rPr sz="2412">
                <a:solidFill>
                  <a:srgbClr val="FFFFFF"/>
                </a:solidFill>
                <a:latin typeface="SuperscriptNumbersFontFix"/>
                <a:ea typeface="+mn-ea"/>
                <a:cs typeface="SuperscriptNumbersFontFix"/>
              </a:rPr>
              <a:t> </a:t>
            </a:r>
            <a:r>
              <a:rPr sz="2412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in the UK</a:t>
            </a:r>
          </a:p>
        </p:txBody>
      </p:sp>
      <p:sp>
        <p:nvSpPr>
          <p:cNvPr id="11" name=""/>
          <p:cNvSpPr/>
          <p:nvPr/>
        </p:nvSpPr>
        <p:spPr>
          <a:xfrm>
            <a:off x="609600" y="1549542"/>
            <a:ext cx="2205918" cy="842538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Creative Writing</a:t>
            </a:r>
          </a:p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Fine Art</a:t>
            </a:r>
          </a:p>
        </p:txBody>
      </p:sp>
      <p:sp>
        <p:nvSpPr>
          <p:cNvPr id="12" name=""/>
          <p:cNvSpPr/>
          <p:nvPr/>
        </p:nvSpPr>
        <p:spPr>
          <a:xfrm>
            <a:off x="3520186" y="1549542"/>
            <a:ext cx="1991454" cy="1187213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Dentistry</a:t>
            </a:r>
          </a:p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Agriculture</a:t>
            </a:r>
          </a:p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Asian Studies</a:t>
            </a:r>
          </a:p>
        </p:txBody>
      </p:sp>
      <p:sp>
        <p:nvSpPr>
          <p:cNvPr id="13" name=""/>
          <p:cNvSpPr/>
          <p:nvPr/>
        </p:nvSpPr>
        <p:spPr>
          <a:xfrm>
            <a:off x="6193329" y="1549542"/>
            <a:ext cx="3897101" cy="842538"/>
          </a:xfrm>
          <a:prstGeom prst="rect">
            <a:avLst/>
          </a:prstGeom>
        </p:spPr>
        <p:txBody>
          <a:bodyPr spcFirstLastPara="0" anchor="t" tIns="76594" bIns="0" lIns="76594" rIns="76594"/>
          <a:lstStyle/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Communication and Media Studies</a:t>
            </a:r>
          </a:p>
          <a:p>
            <a:pPr algn="l" hangingPunct="0">
              <a:lnSpc>
                <a:spcPct val="125000"/>
              </a:lnSpc>
            </a:pPr>
            <a:r>
              <a:rPr sz="180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Food Science</a:t>
            </a:r>
          </a:p>
        </p:txBody>
      </p:sp>
      <p:pic>
        <p:nvPicPr>
          <p:cNvPr id="14" name="Activities38-O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2517994" y="1656774"/>
            <a:ext cx="335623" cy="355967"/>
          </a:xfrm>
          <a:prstGeom prst="rect">
            <a:avLst/>
          </a:prstGeom>
        </p:spPr>
      </p:pic>
      <p:pic>
        <p:nvPicPr>
          <p:cNvPr id="15" name="Activities21-O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712559" y="1993789"/>
            <a:ext cx="252181" cy="394902"/>
          </a:xfrm>
          <a:prstGeom prst="rect">
            <a:avLst/>
          </a:prstGeom>
        </p:spPr>
      </p:pic>
      <p:pic>
        <p:nvPicPr>
          <p:cNvPr id="16" name="Medical87-O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4769746" y="1656774"/>
            <a:ext cx="260224" cy="346605"/>
          </a:xfrm>
          <a:prstGeom prst="rect">
            <a:avLst/>
          </a:prstGeom>
        </p:spPr>
      </p:pic>
      <p:pic>
        <p:nvPicPr>
          <p:cNvPr id="17" name="tractor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4991870" y="1993789"/>
            <a:ext cx="383694" cy="313840"/>
          </a:xfrm>
          <a:prstGeom prst="rect">
            <a:avLst/>
          </a:prstGeom>
        </p:spPr>
      </p:pic>
      <p:pic>
        <p:nvPicPr>
          <p:cNvPr id="18" name="Internet-Marketing-Hreflang-Tag-Outline-30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5164667" y="2361442"/>
            <a:ext cx="458698" cy="337566"/>
          </a:xfrm>
          <a:prstGeom prst="rect">
            <a:avLst/>
          </a:prstGeom>
        </p:spPr>
      </p:pic>
      <p:pic>
        <p:nvPicPr>
          <p:cNvPr id="19" name="Medical-Healthcare-Balanced-Diet-Outline-112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7947952" y="1970811"/>
            <a:ext cx="430940" cy="430940"/>
          </a:xfrm>
          <a:prstGeom prst="rect">
            <a:avLst/>
          </a:prstGeom>
        </p:spPr>
      </p:pic>
      <p:pic>
        <p:nvPicPr>
          <p:cNvPr id="20" name="Tech122-O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10147153" y="1641455"/>
            <a:ext cx="342924" cy="350420"/>
          </a:xfrm>
          <a:prstGeom prst="rect">
            <a:avLst/>
          </a:prstGeom>
        </p:spPr>
      </p:pic>
      <p:sp>
        <p:nvSpPr>
          <p:cNvPr id="21" name=""/>
          <p:cNvSpPr/>
          <p:nvPr/>
        </p:nvSpPr>
        <p:spPr>
          <a:xfrm>
            <a:off x="8219703" y="4898099"/>
            <a:ext cx="3697807" cy="1612964"/>
          </a:xfrm>
          <a:prstGeom prst="rect">
            <a:avLst/>
          </a:prstGeom>
        </p:spPr>
        <p:txBody>
          <a:bodyPr spcFirstLastPara="0" anchor="t" tIns="85796" bIns="0" lIns="85796" rIns="85796"/>
          <a:lstStyle/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Geology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Geophysics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Medicine</a:t>
            </a:r>
          </a:p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Pharmacy and Pharmacology</a:t>
            </a:r>
          </a:p>
        </p:txBody>
      </p:sp>
      <p:sp>
        <p:nvSpPr>
          <p:cNvPr id="22" name=""/>
          <p:cNvSpPr/>
          <p:nvPr/>
        </p:nvSpPr>
        <p:spPr>
          <a:xfrm>
            <a:off x="609600" y="2658824"/>
            <a:ext cx="7051036" cy="904814"/>
          </a:xfrm>
          <a:prstGeom prst="rect">
            <a:avLst/>
          </a:prstGeom>
        </p:spPr>
        <p:txBody>
          <a:bodyPr spcFirstLastPara="0" anchor="t" tIns="98349" bIns="0" lIns="98349" rIns="98349"/>
          <a:lstStyle/>
          <a:p>
            <a:pPr algn="l" hangingPunct="0">
              <a:lnSpc>
                <a:spcPct val="100000"/>
              </a:lnSpc>
            </a:pPr>
            <a:r>
              <a:rPr sz="4646" b="1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Top 50 in the world for</a:t>
            </a:r>
          </a:p>
        </p:txBody>
      </p:sp>
      <p:sp>
        <p:nvSpPr>
          <p:cNvPr id="23" name=""/>
          <p:cNvSpPr/>
          <p:nvPr/>
        </p:nvSpPr>
        <p:spPr>
          <a:xfrm>
            <a:off x="609600" y="3396669"/>
            <a:ext cx="6461481" cy="531935"/>
          </a:xfrm>
          <a:prstGeom prst="rect">
            <a:avLst/>
          </a:prstGeom>
        </p:spPr>
        <p:txBody>
          <a:bodyPr spcFirstLastPara="0" anchor="t" tIns="85796" bIns="0" lIns="85796" rIns="85796"/>
          <a:lstStyle/>
          <a:p>
            <a:pPr algn="l" hangingPunct="0">
              <a:lnSpc>
                <a:spcPct val="116667"/>
              </a:lnSpc>
            </a:pP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Geography</a:t>
            </a:r>
            <a:r>
              <a:rPr sz="202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Developmental Studies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3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66461bda4aef59-57203469.png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pic>
        <p:nvPicPr>
          <p:cNvPr id="4" name="Rectangle 9 background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5" name="Custom Shape 1"/>
          <p:cNvPicPr/>
          <p:nvPr/>
        </p:nvPicPr>
        <p:blipFill rotWithShape="1">
          <a:blip r:embed="rId5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6" name="66461bda4adac4-1739418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7" name="TextBox 10"/>
          <p:cNvSpPr/>
          <p:nvPr/>
        </p:nvSpPr>
        <p:spPr>
          <a:xfrm>
            <a:off x="7658100" y="6448425"/>
            <a:ext cx="3962400" cy="2381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575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FROM NEWCASTLE. FOR THE WORLD.</a:t>
            </a:r>
          </a:p>
        </p:txBody>
      </p:sp>
      <p:sp>
        <p:nvSpPr>
          <p:cNvPr id="8" name="Title 1"/>
          <p:cNvSpPr/>
          <p:nvPr/>
        </p:nvSpPr>
        <p:spPr>
          <a:xfrm>
            <a:off x="1619250" y="2838450"/>
            <a:ext cx="89535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What is the</a:t>
            </a:r>
          </a:p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PARTNERS Programme?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581025" y="1171575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What is the PARTNERS Programme?</a:t>
            </a:r>
          </a:p>
        </p:txBody>
      </p:sp>
      <p:sp>
        <p:nvSpPr>
          <p:cNvPr id="7" name="Content Placeholder 2"/>
          <p:cNvSpPr/>
          <p:nvPr/>
        </p:nvSpPr>
        <p:spPr>
          <a:xfrm>
            <a:off x="295275" y="2228850"/>
            <a:ext cx="9305925" cy="28575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 supported entry route to Newcastle University 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Over 9000 students have entered via PARTNERS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1613 students took part in 2022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Nationally recognised programme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Has been running since 2000</a:t>
            </a:r>
          </a:p>
        </p:txBody>
      </p:sp>
      <p:sp>
        <p:nvSpPr>
          <p:cNvPr id="8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9" name="66461bda57c472-15552125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6972300" y="2028825"/>
            <a:ext cx="4924425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What is the PARTNERS Programme?</a:t>
            </a:r>
          </a:p>
        </p:txBody>
      </p:sp>
      <p:sp>
        <p:nvSpPr>
          <p:cNvPr id="7" name="Content Placeholder 2"/>
          <p:cNvSpPr/>
          <p:nvPr/>
        </p:nvSpPr>
        <p:spPr>
          <a:xfrm>
            <a:off x="5638800" y="1933575"/>
            <a:ext cx="6200775" cy="34290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Receive a lower offer from Newcastle University 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Offer includes successful completion of a free Summer School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Extra help &amp; support while applying and once at the University</a:t>
            </a:r>
          </a:p>
        </p:txBody>
      </p:sp>
      <p:sp>
        <p:nvSpPr>
          <p:cNvPr id="8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9" name="66461bda5864f8-26999134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523875" y="1885950"/>
            <a:ext cx="4924425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141446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What is the Lower Offer?</a:t>
            </a:r>
          </a:p>
        </p:txBody>
      </p:sp>
      <p:sp>
        <p:nvSpPr>
          <p:cNvPr id="7" name="Content Placeholder 2"/>
          <p:cNvSpPr/>
          <p:nvPr/>
        </p:nvSpPr>
        <p:spPr>
          <a:xfrm>
            <a:off x="581025" y="2238375"/>
            <a:ext cx="11782425" cy="3600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75000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Up to three grades lower than the typical offer</a:t>
            </a:r>
          </a:p>
          <a:p>
            <a:pPr algn="l" hangingPunct="0">
              <a:lnSpc>
                <a:spcPct val="175000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Medicine 2025 entry:</a:t>
            </a:r>
          </a:p>
          <a:p>
            <a:pPr algn="l" hangingPunct="0">
              <a:lnSpc>
                <a:spcPct val="175000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Typical offer – AAA at A level</a:t>
            </a:r>
          </a:p>
          <a:p>
            <a:pPr algn="l" hangingPunct="0">
              <a:lnSpc>
                <a:spcPct val="175000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PARTNERS offer – BBB at A level, plus successful completion of the Summer School</a:t>
            </a:r>
          </a:p>
          <a:p>
            <a:pPr algn="l" hangingPunct="0">
              <a:lnSpc>
                <a:spcPct val="175000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Find the lower offer for the course you’re interested in:</a:t>
            </a:r>
          </a:p>
          <a:p>
            <a:pPr algn="l" hangingPunct="0">
              <a:lnSpc>
                <a:spcPct val="175000"/>
              </a:lnSpc>
            </a:pPr>
            <a:r>
              <a:rPr sz="2250" b="1">
                <a:solidFill>
                  <a:srgbClr val="0073BC"/>
                </a:solidFill>
                <a:latin typeface="Derailed"/>
                <a:ea typeface="+mn-ea"/>
                <a:cs typeface="Derailed"/>
                <a:hlinkClick r:id="rId6"/>
              </a:rPr>
              <a:t>www.ncl.ac.uk/undergraduate/degrees/</a:t>
            </a:r>
          </a:p>
        </p:txBody>
      </p:sp>
      <p:sp>
        <p:nvSpPr>
          <p:cNvPr id="8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9" name="66461bda58f569-52140419.PNG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6924675" y="904875"/>
            <a:ext cx="461010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5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Rectangle 9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4" name="Custom Shape 1"/>
          <p:cNvPicPr/>
          <p:nvPr/>
        </p:nvPicPr>
        <p:blipFill rotWithShape="1">
          <a:blip r:embed="rId4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8382000" y="6448425"/>
            <a:ext cx="3238500" cy="4953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66461bda4aef59-5720346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619250" y="2838450"/>
            <a:ext cx="89535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PARTNERS</a:t>
            </a:r>
          </a:p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Academic Summer School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435"/>
        </a:solidFill>
        <a:effectLst/>
      </p:bgPr>
    </p:bg>
    <p:spTree>
      <p:nvGrpSpPr>
        <p:cNvPr id="1" name="Slid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1 background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3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d6279-89422188.png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0182225" y="171450"/>
            <a:ext cx="1476375" cy="419100"/>
          </a:xfrm>
          <a:prstGeom prst="rect">
            <a:avLst/>
          </a:prstGeom>
        </p:spPr>
      </p:pic>
      <p:sp>
        <p:nvSpPr>
          <p:cNvPr id="5" name="TextBox 6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6" name="66461bda595274-66586560.jpe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409700" y="781050"/>
            <a:ext cx="9363075" cy="5295900"/>
          </a:xfrm>
          <a:prstGeom prst="rect">
            <a:avLst/>
          </a:prstGeom>
        </p:spPr>
      </p:pic>
      <p:pic>
        <p:nvPicPr>
          <p:cNvPr id="7" name="ifram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409700" y="781050"/>
            <a:ext cx="9401175" cy="5334000"/>
          </a:xfrm>
          <a:prstGeom prst="rect">
            <a:avLst/>
          </a:prstGeom>
        </p:spPr>
      </p:pic>
      <p:sp>
        <p:nvSpPr>
          <p:cNvPr id="8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8ED8F8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PARTNERS Academic Summer School (PASS)</a:t>
            </a:r>
          </a:p>
        </p:txBody>
      </p:sp>
      <p:sp>
        <p:nvSpPr>
          <p:cNvPr id="7" name="Content Placeholder 2"/>
          <p:cNvSpPr/>
          <p:nvPr/>
        </p:nvSpPr>
        <p:spPr>
          <a:xfrm>
            <a:off x="619125" y="1905000"/>
            <a:ext cx="6705600" cy="40005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An insight into student life – aids the transition between school/college and University 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PASS 2025 will take place on the following dates: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30 June – 5 July 2025 (TBC)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The event will run partly online and partly on campus at Newcastle University 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Completely free to attend </a:t>
            </a:r>
          </a:p>
        </p:txBody>
      </p:sp>
      <p:sp>
        <p:nvSpPr>
          <p:cNvPr id="8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9" name="66461bda5a3f30-53694238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534275" y="1857375"/>
            <a:ext cx="405765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Four Components: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8" name="Rectangle 8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800350" y="1695450"/>
            <a:ext cx="3314700" cy="1990725"/>
          </a:xfrm>
          <a:prstGeom prst="rect">
            <a:avLst/>
          </a:prstGeom>
        </p:spPr>
      </p:pic>
      <p:pic>
        <p:nvPicPr>
          <p:cNvPr id="9" name="Rectangle 9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6296025" y="1695450"/>
            <a:ext cx="3314700" cy="1990725"/>
          </a:xfrm>
          <a:prstGeom prst="rect">
            <a:avLst/>
          </a:prstGeom>
        </p:spPr>
      </p:pic>
      <p:pic>
        <p:nvPicPr>
          <p:cNvPr id="10" name="Rectangle 10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2800350" y="3886200"/>
            <a:ext cx="3314700" cy="1990725"/>
          </a:xfrm>
          <a:prstGeom prst="rect">
            <a:avLst/>
          </a:prstGeom>
        </p:spPr>
      </p:pic>
      <p:pic>
        <p:nvPicPr>
          <p:cNvPr id="11" name="Rectangle 11 background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6296025" y="3886200"/>
            <a:ext cx="3314700" cy="1990725"/>
          </a:xfrm>
          <a:prstGeom prst="rect">
            <a:avLst/>
          </a:prstGeom>
        </p:spPr>
      </p:pic>
      <p:sp>
        <p:nvSpPr>
          <p:cNvPr id="12" name="TextBox 12"/>
          <p:cNvSpPr/>
          <p:nvPr/>
        </p:nvSpPr>
        <p:spPr>
          <a:xfrm>
            <a:off x="3686175" y="2305050"/>
            <a:ext cx="158115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Academic</a:t>
            </a:r>
            <a:r>
              <a:rPr sz="1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</a:t>
            </a: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Sessions</a:t>
            </a:r>
          </a:p>
        </p:txBody>
      </p:sp>
      <p:sp>
        <p:nvSpPr>
          <p:cNvPr id="13" name="TextBox 13"/>
          <p:cNvSpPr/>
          <p:nvPr/>
        </p:nvSpPr>
        <p:spPr>
          <a:xfrm>
            <a:off x="6753225" y="2324100"/>
            <a:ext cx="2352675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Higher Education Skills</a:t>
            </a:r>
          </a:p>
        </p:txBody>
      </p:sp>
      <p:sp>
        <p:nvSpPr>
          <p:cNvPr id="14" name="TextBox 14"/>
          <p:cNvSpPr/>
          <p:nvPr/>
        </p:nvSpPr>
        <p:spPr>
          <a:xfrm>
            <a:off x="3476625" y="4495800"/>
            <a:ext cx="2124075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Careers &amp; Employability</a:t>
            </a:r>
          </a:p>
        </p:txBody>
      </p:sp>
      <p:sp>
        <p:nvSpPr>
          <p:cNvPr id="15" name="TextBox 15"/>
          <p:cNvSpPr/>
          <p:nvPr/>
        </p:nvSpPr>
        <p:spPr>
          <a:xfrm>
            <a:off x="6886575" y="4495800"/>
            <a:ext cx="20955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Social Activities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Academic Sessions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5143500" y="1809750"/>
            <a:ext cx="6705600" cy="40005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Taught by the same lecturers as your 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undergraduate course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Subject-specific content, spread across 10-30 academic contact hours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Over 30 different subject strands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 range of delivery styles, depending upon what subject you choose to study</a:t>
            </a:r>
          </a:p>
        </p:txBody>
      </p:sp>
      <p:pic>
        <p:nvPicPr>
          <p:cNvPr id="9" name="66461bda5b9dd9-89103001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523875" y="1885950"/>
            <a:ext cx="443865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Careers &amp; Employability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452907" y="1905000"/>
            <a:ext cx="6705600" cy="34290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Raise your awareness of University career services &amp; future options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Recent sessions have included: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Careers Service Introduction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Industry Webinars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How to get the most out of Linkedin</a:t>
            </a:r>
          </a:p>
        </p:txBody>
      </p:sp>
      <p:pic>
        <p:nvPicPr>
          <p:cNvPr id="9" name="66461bda5cac54-80262782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181850" y="1695450"/>
            <a:ext cx="448627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Higher Education Skills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5086350" y="1962150"/>
            <a:ext cx="7105650" cy="40005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Give you a head-start in preparing for Higher Education.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Recent sessions have included: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Critical analysis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Referencing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Independent study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How to manage assessments and feedback </a:t>
            </a:r>
          </a:p>
        </p:txBody>
      </p:sp>
      <p:pic>
        <p:nvPicPr>
          <p:cNvPr id="9" name="66461bda5dd258-11972701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523875" y="1962150"/>
            <a:ext cx="4371975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Social Activities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5048250" y="1657350"/>
            <a:ext cx="7191375" cy="45720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It’s not all about hard work! Developed by our dedicated team of student reps.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Activities vary from year to year. Recent sessions have included: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Cinema Night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Quiz Night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Pizza &amp; Games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City Tours</a:t>
            </a:r>
          </a:p>
        </p:txBody>
      </p:sp>
      <p:pic>
        <p:nvPicPr>
          <p:cNvPr id="9" name="66461bda5f4407-64552407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523875" y="1885950"/>
            <a:ext cx="43815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581025" y="866775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PASS – Example Timetable 2023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8" name="66461bda601b84-98330876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333500" y="1504950"/>
            <a:ext cx="952500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435"/>
        </a:solidFill>
        <a:effectLst/>
      </p:bgPr>
    </p:bg>
    <p:spTree>
      <p:nvGrpSpPr>
        <p:cNvPr id="1" name="Slide 8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1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d6279-89422188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76375" cy="419100"/>
          </a:xfrm>
          <a:prstGeom prst="rect">
            <a:avLst/>
          </a:prstGeom>
        </p:spPr>
      </p:pic>
      <p:sp>
        <p:nvSpPr>
          <p:cNvPr id="5" name="TextBox 6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8ED8F8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7" name="Discover Newcastle uni PARTNERS Summer School with me! 😊💼">
            <a:hlinkClick r:id="" action="ppaction://media"/>
          </p:cNvPr>
          <p:cNvPicPr>
            <a:picLocks noRot="1" noChangeAspect="1"/>
          </p:cNvPicPr>
          <p:nvPr>
            <a:videoFile r:link="rId6"/>
          </p:nvPr>
        </p:nvPicPr>
        <p:blipFill rotWithShape="1">
          <a:blip r:embed="rId7"/>
          <a:stretch>
            <a:fillRect/>
          </a:stretch>
        </p:blipFill>
        <p:spPr>
          <a:xfrm>
            <a:off x="1554824" y="866775"/>
            <a:ext cx="9101402" cy="5119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6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Rectangle 9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4" name="Custom Shape 1"/>
          <p:cNvPicPr/>
          <p:nvPr/>
        </p:nvPicPr>
        <p:blipFill rotWithShape="1">
          <a:blip r:embed="rId4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8382000" y="6448425"/>
            <a:ext cx="3238500" cy="4857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66461bda4aef59-5720346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619250" y="2838450"/>
            <a:ext cx="89535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Benefits</a:t>
            </a:r>
          </a:p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Of The Programme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838200"/>
            <a:ext cx="1003935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What’s in it for me?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TextBox 6"/>
          <p:cNvSpPr/>
          <p:nvPr/>
        </p:nvSpPr>
        <p:spPr>
          <a:xfrm>
            <a:off x="952500" y="2952750"/>
            <a:ext cx="2447925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See what university is really like</a:t>
            </a:r>
          </a:p>
        </p:txBody>
      </p:sp>
      <p:sp>
        <p:nvSpPr>
          <p:cNvPr id="9" name="TextBox 7"/>
          <p:cNvSpPr/>
          <p:nvPr/>
        </p:nvSpPr>
        <p:spPr>
          <a:xfrm>
            <a:off x="3524250" y="2952750"/>
            <a:ext cx="24765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Use Newcastle University facilities</a:t>
            </a:r>
          </a:p>
        </p:txBody>
      </p:sp>
      <p:sp>
        <p:nvSpPr>
          <p:cNvPr id="10" name="TextBox 8"/>
          <p:cNvSpPr/>
          <p:nvPr/>
        </p:nvSpPr>
        <p:spPr>
          <a:xfrm>
            <a:off x="6286500" y="2962275"/>
            <a:ext cx="20574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Meet other students</a:t>
            </a:r>
          </a:p>
        </p:txBody>
      </p:sp>
      <p:sp>
        <p:nvSpPr>
          <p:cNvPr id="11" name="TextBox 9"/>
          <p:cNvSpPr/>
          <p:nvPr/>
        </p:nvSpPr>
        <p:spPr>
          <a:xfrm>
            <a:off x="8886825" y="2952750"/>
            <a:ext cx="20574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Increase your confidence</a:t>
            </a:r>
          </a:p>
        </p:txBody>
      </p:sp>
      <p:sp>
        <p:nvSpPr>
          <p:cNvPr id="12" name="TextBox 10"/>
          <p:cNvSpPr/>
          <p:nvPr/>
        </p:nvSpPr>
        <p:spPr>
          <a:xfrm>
            <a:off x="800100" y="5391150"/>
            <a:ext cx="276225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Enhance your employability skills</a:t>
            </a:r>
          </a:p>
        </p:txBody>
      </p:sp>
      <p:sp>
        <p:nvSpPr>
          <p:cNvPr id="13" name="TextBox 11"/>
          <p:cNvSpPr/>
          <p:nvPr/>
        </p:nvSpPr>
        <p:spPr>
          <a:xfrm>
            <a:off x="3743325" y="5391150"/>
            <a:ext cx="20574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Ongoing support from PARTNERS</a:t>
            </a:r>
          </a:p>
        </p:txBody>
      </p:sp>
      <p:sp>
        <p:nvSpPr>
          <p:cNvPr id="14" name="TextBox 12"/>
          <p:cNvSpPr/>
          <p:nvPr/>
        </p:nvSpPr>
        <p:spPr>
          <a:xfrm>
            <a:off x="6334125" y="5391150"/>
            <a:ext cx="20574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Receive the lower offer</a:t>
            </a:r>
          </a:p>
        </p:txBody>
      </p:sp>
      <p:sp>
        <p:nvSpPr>
          <p:cNvPr id="15" name="TextBox 13"/>
          <p:cNvSpPr/>
          <p:nvPr/>
        </p:nvSpPr>
        <p:spPr>
          <a:xfrm>
            <a:off x="8934450" y="5391150"/>
            <a:ext cx="20574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It’s completely free to attend</a:t>
            </a:r>
          </a:p>
        </p:txBody>
      </p:sp>
      <p:pic>
        <p:nvPicPr>
          <p:cNvPr id="16" name="66461bda622788-87445111.jpe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38225" y="1390650"/>
            <a:ext cx="2219325" cy="1495425"/>
          </a:xfrm>
          <a:prstGeom prst="rect">
            <a:avLst/>
          </a:prstGeom>
        </p:spPr>
      </p:pic>
      <p:pic>
        <p:nvPicPr>
          <p:cNvPr id="17" name="66461bda6466e5-14147284.jpeg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6248400" y="1390650"/>
            <a:ext cx="2162175" cy="1495425"/>
          </a:xfrm>
          <a:prstGeom prst="rect">
            <a:avLst/>
          </a:prstGeom>
        </p:spPr>
      </p:pic>
      <p:pic>
        <p:nvPicPr>
          <p:cNvPr id="18" name="66461bda65e8e1-27146962.jpeg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3648075" y="1409700"/>
            <a:ext cx="2162175" cy="1495425"/>
          </a:xfrm>
          <a:prstGeom prst="rect">
            <a:avLst/>
          </a:prstGeom>
        </p:spPr>
      </p:pic>
      <p:pic>
        <p:nvPicPr>
          <p:cNvPr id="19" name="66461bda6714b8-32606006.jpeg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8801100" y="1390650"/>
            <a:ext cx="2247900" cy="1495425"/>
          </a:xfrm>
          <a:prstGeom prst="rect">
            <a:avLst/>
          </a:prstGeom>
        </p:spPr>
      </p:pic>
      <p:pic>
        <p:nvPicPr>
          <p:cNvPr id="20" name="66461bda68a8f0-71869113.jpeg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3648075" y="3848100"/>
            <a:ext cx="2247900" cy="1495425"/>
          </a:xfrm>
          <a:prstGeom prst="rect">
            <a:avLst/>
          </a:prstGeom>
        </p:spPr>
      </p:pic>
      <p:pic>
        <p:nvPicPr>
          <p:cNvPr id="21" name="66461bda6a1d45-91597094.jpeg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1038225" y="3857625"/>
            <a:ext cx="2219325" cy="1476375"/>
          </a:xfrm>
          <a:prstGeom prst="rect">
            <a:avLst/>
          </a:prstGeom>
        </p:spPr>
      </p:pic>
      <p:pic>
        <p:nvPicPr>
          <p:cNvPr id="22" name="66461bda6bee79-97332570.jpeg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8810625" y="3848100"/>
            <a:ext cx="2219325" cy="1476375"/>
          </a:xfrm>
          <a:prstGeom prst="rect">
            <a:avLst/>
          </a:prstGeom>
        </p:spPr>
      </p:pic>
      <p:pic>
        <p:nvPicPr>
          <p:cNvPr id="23" name="66461bda6d9818-33563018.jpeg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6210300" y="3857625"/>
            <a:ext cx="2219325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Ongoing Support 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600200"/>
            <a:ext cx="6022521" cy="55340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Once you’re at the University: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PARTNERS mail base 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Work Opportunities – Summer School Reps, FutureMe Mentors, Student Ambassadors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Focus Groups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How’s It Going So Far?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Careers Insights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Online community to keep in touch with fellow PARTNERS students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hangingPunct="0">
              <a:lnSpc>
                <a:spcPct val="14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66461bda6efc17-78344682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6641646" y="1600200"/>
            <a:ext cx="4988379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Financial Support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619250"/>
            <a:ext cx="7391400" cy="51435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For 2025 entry, PARTNERS students exclusively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could apply for the following bursaries: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Charles Letts Scholarship (STEM subjects)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- £2,000 per year</a:t>
            </a:r>
          </a:p>
          <a:p>
            <a:pPr algn="l" hangingPunct="0">
              <a:lnSpc>
                <a:spcPct val="166667"/>
              </a:lnSpc>
            </a:pPr>
            <a:r>
              <a:rPr sz="2250" b="1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St Nicholas’ Educational Trust Scholarship 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- £1,250 per year (all subjects)</a:t>
            </a:r>
          </a:p>
          <a:p>
            <a:pPr algn="l" hangingPunct="0">
              <a:lnSpc>
                <a:spcPct val="166667"/>
              </a:lnSpc>
            </a:pPr>
            <a:r>
              <a:rPr sz="2250" b="1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 </a:t>
            </a:r>
            <a:r>
              <a:rPr sz="225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NUSU Participation Bursary (all subjects)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- £280 per year</a:t>
            </a:r>
          </a:p>
          <a:p>
            <a:pPr algn="l" hangingPunct="0">
              <a:lnSpc>
                <a:spcPct val="166667"/>
              </a:lnSpc>
            </a:pPr>
            <a:r>
              <a:rPr sz="225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66461bda701585-19938288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043738" y="1504950"/>
            <a:ext cx="4867275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7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Rectangle 9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4" name="Custom Shape 1"/>
          <p:cNvPicPr/>
          <p:nvPr/>
        </p:nvPicPr>
        <p:blipFill rotWithShape="1">
          <a:blip r:embed="rId4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8382000" y="6448425"/>
            <a:ext cx="3238500" cy="4857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66461bda4aef59-5720346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619250" y="2838450"/>
            <a:ext cx="89535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Eligibility Criteria</a:t>
            </a:r>
          </a:p>
          <a:p>
            <a:pPr algn="l" hangingPunct="0">
              <a:lnSpc>
                <a:spcPct val="100000"/>
              </a:lnSpc>
            </a:pPr>
            <a:r>
              <a:rPr sz="48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How to Get Accepted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How to Get Accepted onto PARTNERS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18383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must:</a:t>
            </a:r>
          </a:p>
          <a:p>
            <a:pPr algn="l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38200" y="2781300"/>
            <a:ext cx="3248025" cy="1876425"/>
          </a:xfrm>
          <a:prstGeom prst="rect">
            <a:avLst/>
          </a:prstGeom>
        </p:spPr>
      </p:pic>
      <p:pic>
        <p:nvPicPr>
          <p:cNvPr id="10" name="Rectangle 5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7962900" y="2781300"/>
            <a:ext cx="3248025" cy="1876425"/>
          </a:xfrm>
          <a:prstGeom prst="rect">
            <a:avLst/>
          </a:prstGeom>
        </p:spPr>
      </p:pic>
      <p:pic>
        <p:nvPicPr>
          <p:cNvPr id="11" name="Rectangle 6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4400550" y="2781300"/>
            <a:ext cx="3248025" cy="1876425"/>
          </a:xfrm>
          <a:prstGeom prst="rect">
            <a:avLst/>
          </a:prstGeom>
        </p:spPr>
      </p:pic>
      <p:sp>
        <p:nvSpPr>
          <p:cNvPr id="12" name="TextBox 7"/>
          <p:cNvSpPr/>
          <p:nvPr/>
        </p:nvSpPr>
        <p:spPr>
          <a:xfrm>
            <a:off x="1209675" y="3333750"/>
            <a:ext cx="24765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Meet all essential conditions</a:t>
            </a:r>
          </a:p>
        </p:txBody>
      </p:sp>
      <p:sp>
        <p:nvSpPr>
          <p:cNvPr id="13" name="TextBox 8"/>
          <p:cNvSpPr/>
          <p:nvPr/>
        </p:nvSpPr>
        <p:spPr>
          <a:xfrm>
            <a:off x="4762500" y="3143250"/>
            <a:ext cx="2476500" cy="1095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Meet any 1 (or more) of the 15 eligibility criteria</a:t>
            </a:r>
          </a:p>
        </p:txBody>
      </p:sp>
      <p:sp>
        <p:nvSpPr>
          <p:cNvPr id="14" name="TextBox 9"/>
          <p:cNvSpPr/>
          <p:nvPr/>
        </p:nvSpPr>
        <p:spPr>
          <a:xfrm>
            <a:off x="8324850" y="3143250"/>
            <a:ext cx="2476500" cy="1095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Make Newcastle University your Firm Choice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Essential Conditions – All Required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7905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324100" y="1885950"/>
            <a:ext cx="3248025" cy="1876425"/>
          </a:xfrm>
          <a:prstGeom prst="rect">
            <a:avLst/>
          </a:prstGeom>
        </p:spPr>
      </p:pic>
      <p:sp>
        <p:nvSpPr>
          <p:cNvPr id="10" name="TextBox 7"/>
          <p:cNvSpPr/>
          <p:nvPr/>
        </p:nvSpPr>
        <p:spPr>
          <a:xfrm>
            <a:off x="2695575" y="2438400"/>
            <a:ext cx="24765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Home Student Status</a:t>
            </a:r>
          </a:p>
        </p:txBody>
      </p:sp>
      <p:pic>
        <p:nvPicPr>
          <p:cNvPr id="11" name="Rectangle 10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5686425" y="1885950"/>
            <a:ext cx="3248025" cy="1876425"/>
          </a:xfrm>
          <a:prstGeom prst="rect">
            <a:avLst/>
          </a:prstGeom>
        </p:spPr>
      </p:pic>
      <p:sp>
        <p:nvSpPr>
          <p:cNvPr id="12" name="TextBox 11"/>
          <p:cNvSpPr/>
          <p:nvPr/>
        </p:nvSpPr>
        <p:spPr>
          <a:xfrm>
            <a:off x="6048375" y="2628900"/>
            <a:ext cx="247650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UCAS Deadlines</a:t>
            </a:r>
          </a:p>
        </p:txBody>
      </p:sp>
      <p:pic>
        <p:nvPicPr>
          <p:cNvPr id="13" name="Rectangle 12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2324100" y="3895725"/>
            <a:ext cx="3248025" cy="1876425"/>
          </a:xfrm>
          <a:prstGeom prst="rect">
            <a:avLst/>
          </a:prstGeom>
        </p:spPr>
      </p:pic>
      <p:sp>
        <p:nvSpPr>
          <p:cNvPr id="14" name="TextBox 13"/>
          <p:cNvSpPr/>
          <p:nvPr/>
        </p:nvSpPr>
        <p:spPr>
          <a:xfrm>
            <a:off x="2686050" y="4448175"/>
            <a:ext cx="24765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Resident in the UK</a:t>
            </a:r>
          </a:p>
        </p:txBody>
      </p:sp>
      <p:pic>
        <p:nvPicPr>
          <p:cNvPr id="15" name="Rectangle 14 background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5686425" y="3895725"/>
            <a:ext cx="3248025" cy="1876425"/>
          </a:xfrm>
          <a:prstGeom prst="rect">
            <a:avLst/>
          </a:prstGeom>
        </p:spPr>
      </p:pic>
      <p:sp>
        <p:nvSpPr>
          <p:cNvPr id="16" name="TextBox 15"/>
          <p:cNvSpPr/>
          <p:nvPr/>
        </p:nvSpPr>
        <p:spPr>
          <a:xfrm>
            <a:off x="6057900" y="4629150"/>
            <a:ext cx="247650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Predicted Grades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Essential Conditions – Predicted Grades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7905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8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562225" y="1600200"/>
            <a:ext cx="7038975" cy="4486275"/>
          </a:xfrm>
          <a:prstGeom prst="rect">
            <a:avLst/>
          </a:prstGeom>
        </p:spPr>
      </p:pic>
      <p:pic>
        <p:nvPicPr>
          <p:cNvPr id="10" name="Rectangle 9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2695575" y="1704975"/>
            <a:ext cx="6781800" cy="4267200"/>
          </a:xfrm>
          <a:prstGeom prst="rect">
            <a:avLst/>
          </a:prstGeom>
        </p:spPr>
      </p:pic>
      <p:sp>
        <p:nvSpPr>
          <p:cNvPr id="11" name="TextBox 16"/>
          <p:cNvSpPr/>
          <p:nvPr/>
        </p:nvSpPr>
        <p:spPr>
          <a:xfrm>
            <a:off x="3609975" y="2000250"/>
            <a:ext cx="4972050" cy="21907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Your predicted grades must be:</a:t>
            </a:r>
          </a:p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No more than </a:t>
            </a: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one grade lower </a:t>
            </a: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than the lower PARTNERS offer (or equivalent)</a:t>
            </a:r>
          </a:p>
        </p:txBody>
      </p:sp>
      <p:sp>
        <p:nvSpPr>
          <p:cNvPr id="12" name="TextBox 17"/>
          <p:cNvSpPr/>
          <p:nvPr/>
        </p:nvSpPr>
        <p:spPr>
          <a:xfrm>
            <a:off x="2819400" y="4943475"/>
            <a:ext cx="6553200" cy="8191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To receive an offer from the University, you must also fulfil any other selection criteria, for example: interviews and any specific subject requirements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Essential Conditions – Predicted Grades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18383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For example, if you apply to Dentistry (A206):</a:t>
            </a:r>
          </a:p>
          <a:p>
            <a:pPr algn="l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38200" y="2781300"/>
            <a:ext cx="3248025" cy="1876425"/>
          </a:xfrm>
          <a:prstGeom prst="rect">
            <a:avLst/>
          </a:prstGeom>
        </p:spPr>
      </p:pic>
      <p:pic>
        <p:nvPicPr>
          <p:cNvPr id="10" name="Rectangle 5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4371975" y="2781300"/>
            <a:ext cx="3248025" cy="1876425"/>
          </a:xfrm>
          <a:prstGeom prst="rect">
            <a:avLst/>
          </a:prstGeom>
        </p:spPr>
      </p:pic>
      <p:pic>
        <p:nvPicPr>
          <p:cNvPr id="11" name="Rectangle 6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7962900" y="2781300"/>
            <a:ext cx="3248025" cy="1876425"/>
          </a:xfrm>
          <a:prstGeom prst="rect">
            <a:avLst/>
          </a:prstGeom>
        </p:spPr>
      </p:pic>
      <p:sp>
        <p:nvSpPr>
          <p:cNvPr id="12" name="TextBox 7"/>
          <p:cNvSpPr/>
          <p:nvPr/>
        </p:nvSpPr>
        <p:spPr>
          <a:xfrm>
            <a:off x="1228725" y="2962275"/>
            <a:ext cx="2428875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Typical Offer</a:t>
            </a:r>
          </a:p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AAA</a:t>
            </a: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at A level (or equivalent)</a:t>
            </a:r>
          </a:p>
        </p:txBody>
      </p:sp>
      <p:sp>
        <p:nvSpPr>
          <p:cNvPr id="13" name="TextBox 8"/>
          <p:cNvSpPr/>
          <p:nvPr/>
        </p:nvSpPr>
        <p:spPr>
          <a:xfrm>
            <a:off x="4648200" y="2962275"/>
            <a:ext cx="2657475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PARTNERS Offer</a:t>
            </a:r>
          </a:p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BBB</a:t>
            </a: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at A level </a:t>
            </a:r>
          </a:p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(or equivalent)</a:t>
            </a:r>
          </a:p>
        </p:txBody>
      </p:sp>
      <p:sp>
        <p:nvSpPr>
          <p:cNvPr id="14" name="TextBox 9"/>
          <p:cNvSpPr/>
          <p:nvPr/>
        </p:nvSpPr>
        <p:spPr>
          <a:xfrm>
            <a:off x="8210550" y="2962275"/>
            <a:ext cx="27051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Requirement for PARTNERS</a:t>
            </a:r>
          </a:p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BBC</a:t>
            </a: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at A level</a:t>
            </a:r>
          </a:p>
          <a:p>
            <a:pPr algn="ctr" hangingPunct="0">
              <a:lnSpc>
                <a:spcPct val="100000"/>
              </a:lnSpc>
            </a:pPr>
            <a:r>
              <a:rPr sz="24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(or equivalent)</a:t>
            </a:r>
          </a:p>
        </p:txBody>
      </p:sp>
      <p:sp>
        <p:nvSpPr>
          <p:cNvPr id="15" name="TextBox 11"/>
          <p:cNvSpPr/>
          <p:nvPr/>
        </p:nvSpPr>
        <p:spPr>
          <a:xfrm>
            <a:off x="619125" y="5133975"/>
            <a:ext cx="9906000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For Dentistry (A206), to receive an offer you must also meet other selection criteria - </a:t>
            </a:r>
            <a:r>
              <a:rPr sz="2400" b="1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UCAT Score and completion of work experience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Eligibility Criteria – One (or more) Required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7905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371475" y="1676400"/>
            <a:ext cx="2209800" cy="1409700"/>
          </a:xfrm>
          <a:prstGeom prst="rect">
            <a:avLst/>
          </a:prstGeom>
        </p:spPr>
      </p:pic>
      <p:pic>
        <p:nvPicPr>
          <p:cNvPr id="10" name="Rectangle 16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9563100" y="1695450"/>
            <a:ext cx="2209800" cy="1409700"/>
          </a:xfrm>
          <a:prstGeom prst="rect">
            <a:avLst/>
          </a:prstGeom>
        </p:spPr>
      </p:pic>
      <p:pic>
        <p:nvPicPr>
          <p:cNvPr id="11" name="Rectangle 17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2695575" y="1685925"/>
            <a:ext cx="2209800" cy="1409700"/>
          </a:xfrm>
          <a:prstGeom prst="rect">
            <a:avLst/>
          </a:prstGeom>
        </p:spPr>
      </p:pic>
      <p:pic>
        <p:nvPicPr>
          <p:cNvPr id="12" name="Rectangle 18 background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4981575" y="1695450"/>
            <a:ext cx="2209800" cy="1409700"/>
          </a:xfrm>
          <a:prstGeom prst="rect">
            <a:avLst/>
          </a:prstGeom>
        </p:spPr>
      </p:pic>
      <p:pic>
        <p:nvPicPr>
          <p:cNvPr id="13" name="Rectangle 19 background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7277100" y="1695450"/>
            <a:ext cx="2209800" cy="1409700"/>
          </a:xfrm>
          <a:prstGeom prst="rect">
            <a:avLst/>
          </a:prstGeom>
        </p:spPr>
      </p:pic>
      <p:pic>
        <p:nvPicPr>
          <p:cNvPr id="14" name="Rectangle 20 background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371475" y="3181350"/>
            <a:ext cx="2209800" cy="1409700"/>
          </a:xfrm>
          <a:prstGeom prst="rect">
            <a:avLst/>
          </a:prstGeom>
        </p:spPr>
      </p:pic>
      <p:pic>
        <p:nvPicPr>
          <p:cNvPr id="15" name="Rectangle 21 background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9563100" y="3181350"/>
            <a:ext cx="2209800" cy="1409700"/>
          </a:xfrm>
          <a:prstGeom prst="rect">
            <a:avLst/>
          </a:prstGeom>
        </p:spPr>
      </p:pic>
      <p:pic>
        <p:nvPicPr>
          <p:cNvPr id="16" name="Rectangle 22 background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2695575" y="3181350"/>
            <a:ext cx="2209800" cy="1409700"/>
          </a:xfrm>
          <a:prstGeom prst="rect">
            <a:avLst/>
          </a:prstGeom>
        </p:spPr>
      </p:pic>
      <p:pic>
        <p:nvPicPr>
          <p:cNvPr id="17" name="Rectangle 23 background"/>
          <p:cNvPicPr/>
          <p:nvPr/>
        </p:nvPicPr>
        <p:blipFill rotWithShape="1">
          <a:blip r:embed="rId14"/>
          <a:stretch>
            <a:fillRect/>
          </a:stretch>
        </p:blipFill>
        <p:spPr>
          <a:xfrm>
            <a:off x="4981575" y="3181350"/>
            <a:ext cx="2209800" cy="1409700"/>
          </a:xfrm>
          <a:prstGeom prst="rect">
            <a:avLst/>
          </a:prstGeom>
        </p:spPr>
      </p:pic>
      <p:pic>
        <p:nvPicPr>
          <p:cNvPr id="18" name="Rectangle 24 background"/>
          <p:cNvPicPr/>
          <p:nvPr/>
        </p:nvPicPr>
        <p:blipFill rotWithShape="1">
          <a:blip r:embed="rId15"/>
          <a:stretch>
            <a:fillRect/>
          </a:stretch>
        </p:blipFill>
        <p:spPr>
          <a:xfrm>
            <a:off x="7277100" y="3181350"/>
            <a:ext cx="2209800" cy="1409700"/>
          </a:xfrm>
          <a:prstGeom prst="rect">
            <a:avLst/>
          </a:prstGeom>
        </p:spPr>
      </p:pic>
      <p:pic>
        <p:nvPicPr>
          <p:cNvPr id="19" name="Rectangle 25 background"/>
          <p:cNvPicPr/>
          <p:nvPr/>
        </p:nvPicPr>
        <p:blipFill rotWithShape="1">
          <a:blip r:embed="rId16"/>
          <a:stretch>
            <a:fillRect/>
          </a:stretch>
        </p:blipFill>
        <p:spPr>
          <a:xfrm>
            <a:off x="371475" y="4676775"/>
            <a:ext cx="2209800" cy="1409700"/>
          </a:xfrm>
          <a:prstGeom prst="rect">
            <a:avLst/>
          </a:prstGeom>
        </p:spPr>
      </p:pic>
      <p:pic>
        <p:nvPicPr>
          <p:cNvPr id="20" name="Rectangle 26 background"/>
          <p:cNvPicPr/>
          <p:nvPr/>
        </p:nvPicPr>
        <p:blipFill rotWithShape="1">
          <a:blip r:embed="rId17"/>
          <a:stretch>
            <a:fillRect/>
          </a:stretch>
        </p:blipFill>
        <p:spPr>
          <a:xfrm>
            <a:off x="9563100" y="4676775"/>
            <a:ext cx="2209800" cy="1409700"/>
          </a:xfrm>
          <a:prstGeom prst="rect">
            <a:avLst/>
          </a:prstGeom>
        </p:spPr>
      </p:pic>
      <p:pic>
        <p:nvPicPr>
          <p:cNvPr id="21" name="Rectangle 27 background"/>
          <p:cNvPicPr/>
          <p:nvPr/>
        </p:nvPicPr>
        <p:blipFill rotWithShape="1">
          <a:blip r:embed="rId18"/>
          <a:stretch>
            <a:fillRect/>
          </a:stretch>
        </p:blipFill>
        <p:spPr>
          <a:xfrm>
            <a:off x="2695575" y="4676775"/>
            <a:ext cx="2209800" cy="1409700"/>
          </a:xfrm>
          <a:prstGeom prst="rect">
            <a:avLst/>
          </a:prstGeom>
        </p:spPr>
      </p:pic>
      <p:pic>
        <p:nvPicPr>
          <p:cNvPr id="22" name="Rectangle 28 background"/>
          <p:cNvPicPr/>
          <p:nvPr/>
        </p:nvPicPr>
        <p:blipFill rotWithShape="1">
          <a:blip r:embed="rId19"/>
          <a:stretch>
            <a:fillRect/>
          </a:stretch>
        </p:blipFill>
        <p:spPr>
          <a:xfrm>
            <a:off x="4981575" y="4686300"/>
            <a:ext cx="2209800" cy="1409700"/>
          </a:xfrm>
          <a:prstGeom prst="rect">
            <a:avLst/>
          </a:prstGeom>
        </p:spPr>
      </p:pic>
      <p:pic>
        <p:nvPicPr>
          <p:cNvPr id="23" name="Rectangle 29 background"/>
          <p:cNvPicPr/>
          <p:nvPr/>
        </p:nvPicPr>
        <p:blipFill rotWithShape="1">
          <a:blip r:embed="rId20"/>
          <a:stretch>
            <a:fillRect/>
          </a:stretch>
        </p:blipFill>
        <p:spPr>
          <a:xfrm>
            <a:off x="7277100" y="4676775"/>
            <a:ext cx="2209800" cy="1409700"/>
          </a:xfrm>
          <a:prstGeom prst="rect">
            <a:avLst/>
          </a:prstGeom>
        </p:spPr>
      </p:pic>
      <p:sp>
        <p:nvSpPr>
          <p:cNvPr id="24" name="TextBox 30"/>
          <p:cNvSpPr/>
          <p:nvPr/>
        </p:nvSpPr>
        <p:spPr>
          <a:xfrm>
            <a:off x="495300" y="2228850"/>
            <a:ext cx="1981200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Home Postcode</a:t>
            </a:r>
          </a:p>
        </p:txBody>
      </p:sp>
      <p:sp>
        <p:nvSpPr>
          <p:cNvPr id="25" name="TextBox 31"/>
          <p:cNvSpPr/>
          <p:nvPr/>
        </p:nvSpPr>
        <p:spPr>
          <a:xfrm>
            <a:off x="2771775" y="2085975"/>
            <a:ext cx="19812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Additional Financial Support</a:t>
            </a:r>
          </a:p>
        </p:txBody>
      </p:sp>
      <p:sp>
        <p:nvSpPr>
          <p:cNvPr id="26" name="TextBox 32"/>
          <p:cNvSpPr/>
          <p:nvPr/>
        </p:nvSpPr>
        <p:spPr>
          <a:xfrm>
            <a:off x="5105400" y="2190750"/>
            <a:ext cx="19812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Your School or College</a:t>
            </a:r>
          </a:p>
        </p:txBody>
      </p:sp>
      <p:sp>
        <p:nvSpPr>
          <p:cNvPr id="27" name="TextBox 33"/>
          <p:cNvSpPr/>
          <p:nvPr/>
        </p:nvSpPr>
        <p:spPr>
          <a:xfrm>
            <a:off x="7877175" y="2286000"/>
            <a:ext cx="1981200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Disability</a:t>
            </a:r>
          </a:p>
        </p:txBody>
      </p:sp>
      <p:sp>
        <p:nvSpPr>
          <p:cNvPr id="28" name="TextBox 34"/>
          <p:cNvSpPr/>
          <p:nvPr/>
        </p:nvSpPr>
        <p:spPr>
          <a:xfrm>
            <a:off x="9667875" y="2152650"/>
            <a:ext cx="19812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Parent/Carer Experience</a:t>
            </a:r>
          </a:p>
        </p:txBody>
      </p:sp>
      <p:sp>
        <p:nvSpPr>
          <p:cNvPr id="29" name="TextBox 35"/>
          <p:cNvSpPr/>
          <p:nvPr/>
        </p:nvSpPr>
        <p:spPr>
          <a:xfrm>
            <a:off x="495300" y="3543300"/>
            <a:ext cx="1981200" cy="8191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Black, Asian and Minoritised Ethnic Groups</a:t>
            </a:r>
          </a:p>
        </p:txBody>
      </p:sp>
      <p:sp>
        <p:nvSpPr>
          <p:cNvPr id="30" name="TextBox 36"/>
          <p:cNvSpPr/>
          <p:nvPr/>
        </p:nvSpPr>
        <p:spPr>
          <a:xfrm>
            <a:off x="2771775" y="3514725"/>
            <a:ext cx="1981200" cy="8191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Gypsy, Roma or Traveler Communities</a:t>
            </a:r>
          </a:p>
        </p:txBody>
      </p:sp>
      <p:sp>
        <p:nvSpPr>
          <p:cNvPr id="31" name="TextBox 37"/>
          <p:cNvSpPr/>
          <p:nvPr/>
        </p:nvSpPr>
        <p:spPr>
          <a:xfrm>
            <a:off x="5181600" y="3724275"/>
            <a:ext cx="1981200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Military Families</a:t>
            </a:r>
          </a:p>
        </p:txBody>
      </p:sp>
      <p:sp>
        <p:nvSpPr>
          <p:cNvPr id="32" name="TextBox 38"/>
          <p:cNvSpPr/>
          <p:nvPr/>
        </p:nvSpPr>
        <p:spPr>
          <a:xfrm>
            <a:off x="7381875" y="3371850"/>
            <a:ext cx="1981200" cy="1095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Refugees, Asylum Seekers or Humanitarian Protection</a:t>
            </a:r>
          </a:p>
        </p:txBody>
      </p:sp>
      <p:sp>
        <p:nvSpPr>
          <p:cNvPr id="33" name="TextBox 39"/>
          <p:cNvSpPr/>
          <p:nvPr/>
        </p:nvSpPr>
        <p:spPr>
          <a:xfrm>
            <a:off x="9591675" y="3267075"/>
            <a:ext cx="2143125" cy="9620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575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Engineering, Maths, Physics, Environmental or Natural Sciences applicant</a:t>
            </a:r>
          </a:p>
        </p:txBody>
      </p:sp>
      <p:sp>
        <p:nvSpPr>
          <p:cNvPr id="34" name="TextBox 40"/>
          <p:cNvSpPr/>
          <p:nvPr/>
        </p:nvSpPr>
        <p:spPr>
          <a:xfrm>
            <a:off x="676275" y="5000625"/>
            <a:ext cx="1628775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Estranged Students</a:t>
            </a:r>
          </a:p>
        </p:txBody>
      </p:sp>
      <p:sp>
        <p:nvSpPr>
          <p:cNvPr id="35" name="TextBox 41"/>
          <p:cNvSpPr/>
          <p:nvPr/>
        </p:nvSpPr>
        <p:spPr>
          <a:xfrm>
            <a:off x="2962275" y="4981575"/>
            <a:ext cx="1628775" cy="8191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Experience of Local Authority Care</a:t>
            </a:r>
          </a:p>
        </p:txBody>
      </p:sp>
      <p:sp>
        <p:nvSpPr>
          <p:cNvPr id="36" name="TextBox 42"/>
          <p:cNvSpPr/>
          <p:nvPr/>
        </p:nvSpPr>
        <p:spPr>
          <a:xfrm>
            <a:off x="5362575" y="5267325"/>
            <a:ext cx="1628775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Young Carer</a:t>
            </a:r>
          </a:p>
        </p:txBody>
      </p:sp>
      <p:sp>
        <p:nvSpPr>
          <p:cNvPr id="37" name="TextBox 43"/>
          <p:cNvSpPr/>
          <p:nvPr/>
        </p:nvSpPr>
        <p:spPr>
          <a:xfrm>
            <a:off x="7562850" y="5219700"/>
            <a:ext cx="1628775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Student Parent</a:t>
            </a:r>
          </a:p>
        </p:txBody>
      </p:sp>
      <p:sp>
        <p:nvSpPr>
          <p:cNvPr id="38" name="TextBox 44"/>
          <p:cNvSpPr/>
          <p:nvPr/>
        </p:nvSpPr>
        <p:spPr>
          <a:xfrm>
            <a:off x="9839325" y="4981575"/>
            <a:ext cx="1628775" cy="8191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18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Personal Extenuating Circumstances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Eligibility Criteria – One (or more) Required 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7905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9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886075" y="1790700"/>
            <a:ext cx="6457950" cy="3990975"/>
          </a:xfrm>
          <a:prstGeom prst="rect">
            <a:avLst/>
          </a:prstGeom>
        </p:spPr>
      </p:pic>
      <p:sp>
        <p:nvSpPr>
          <p:cNvPr id="10" name="TextBox 16"/>
          <p:cNvSpPr/>
          <p:nvPr/>
        </p:nvSpPr>
        <p:spPr>
          <a:xfrm>
            <a:off x="3733800" y="2847975"/>
            <a:ext cx="4714875" cy="18288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Check whether you meet any of the criteria at…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ctr" hangingPunct="0">
              <a:lnSpc>
                <a:spcPct val="100000"/>
              </a:lnSpc>
            </a:pPr>
            <a:r>
              <a:rPr sz="30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ncl.ac.uk/partners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9763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Firm Choice - Required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1743075"/>
            <a:ext cx="7515225" cy="7905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l" marL="685800" indent="-685800" hangingPunct="0">
              <a:lnSpc>
                <a:spcPct val="150000"/>
              </a:lnSpc>
            </a:pPr>
            <a:r>
              <a:rPr sz="1600">
                <a:solidFill>
                  <a:srgbClr val="000000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  <p:pic>
        <p:nvPicPr>
          <p:cNvPr id="9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886075" y="1790700"/>
            <a:ext cx="6457950" cy="3990975"/>
          </a:xfrm>
          <a:prstGeom prst="rect">
            <a:avLst/>
          </a:prstGeom>
        </p:spPr>
      </p:pic>
      <p:sp>
        <p:nvSpPr>
          <p:cNvPr id="10" name="TextBox 5"/>
          <p:cNvSpPr/>
          <p:nvPr/>
        </p:nvSpPr>
        <p:spPr>
          <a:xfrm>
            <a:off x="3619500" y="2847975"/>
            <a:ext cx="4953000" cy="18288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You must make Newcastle University your </a:t>
            </a:r>
          </a:p>
          <a:p>
            <a:pPr algn="l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 </a:t>
            </a:r>
          </a:p>
          <a:p>
            <a:pPr algn="ctr" hangingPunct="0">
              <a:lnSpc>
                <a:spcPct val="100000"/>
              </a:lnSpc>
            </a:pPr>
            <a:r>
              <a:rPr sz="30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Firm Choice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8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230100" cy="6896100"/>
          </a:xfrm>
          <a:prstGeom prst="rect">
            <a:avLst/>
          </a:prstGeom>
        </p:spPr>
      </p:pic>
      <p:pic>
        <p:nvPicPr>
          <p:cNvPr id="3" name="Rectangle 9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4" name="Custom Shape 1"/>
          <p:cNvPicPr/>
          <p:nvPr/>
        </p:nvPicPr>
        <p:blipFill rotWithShape="1">
          <a:blip r:embed="rId4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715500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8382000" y="6448425"/>
            <a:ext cx="3238500" cy="4857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66461bda4aef59-57203469.png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800975" y="1133475"/>
            <a:ext cx="8515350" cy="60198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619250" y="2838450"/>
            <a:ext cx="8953500" cy="14668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480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How and When to Apply</a:t>
            </a:r>
          </a:p>
          <a:p>
            <a:pPr algn="l" hangingPunct="0">
              <a:lnSpc>
                <a:spcPct val="100000"/>
              </a:lnSpc>
            </a:pPr>
            <a:r>
              <a:rPr sz="480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To the PARTNERS Programme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1500188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How to Apply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pic>
        <p:nvPicPr>
          <p:cNvPr id="8" name="Rectangle 2 background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38200" y="2466975"/>
            <a:ext cx="3248025" cy="1876425"/>
          </a:xfrm>
          <a:prstGeom prst="rect">
            <a:avLst/>
          </a:prstGeom>
        </p:spPr>
      </p:pic>
      <p:pic>
        <p:nvPicPr>
          <p:cNvPr id="9" name="Rectangle 5 background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4371975" y="2466975"/>
            <a:ext cx="3248025" cy="1876425"/>
          </a:xfrm>
          <a:prstGeom prst="rect">
            <a:avLst/>
          </a:prstGeom>
        </p:spPr>
      </p:pic>
      <p:pic>
        <p:nvPicPr>
          <p:cNvPr id="10" name="Rectangle 6 background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7962900" y="2466975"/>
            <a:ext cx="3248025" cy="1876425"/>
          </a:xfrm>
          <a:prstGeom prst="rect">
            <a:avLst/>
          </a:prstGeom>
        </p:spPr>
      </p:pic>
      <p:sp>
        <p:nvSpPr>
          <p:cNvPr id="11" name="TextBox 7"/>
          <p:cNvSpPr/>
          <p:nvPr/>
        </p:nvSpPr>
        <p:spPr>
          <a:xfrm>
            <a:off x="1228725" y="2971800"/>
            <a:ext cx="2428875" cy="7334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Submit your UCAS Form</a:t>
            </a:r>
          </a:p>
        </p:txBody>
      </p:sp>
      <p:sp>
        <p:nvSpPr>
          <p:cNvPr id="12" name="TextBox 8"/>
          <p:cNvSpPr/>
          <p:nvPr/>
        </p:nvSpPr>
        <p:spPr>
          <a:xfrm>
            <a:off x="4648200" y="2781300"/>
            <a:ext cx="2657475" cy="1095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Submit a separate PARTNERS application form </a:t>
            </a:r>
          </a:p>
        </p:txBody>
      </p:sp>
      <p:sp>
        <p:nvSpPr>
          <p:cNvPr id="13" name="TextBox 9"/>
          <p:cNvSpPr/>
          <p:nvPr/>
        </p:nvSpPr>
        <p:spPr>
          <a:xfrm>
            <a:off x="8210550" y="2838450"/>
            <a:ext cx="2705100" cy="1095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4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PARTNERS Team will confirm your eligibility </a:t>
            </a:r>
          </a:p>
        </p:txBody>
      </p:sp>
      <p:sp>
        <p:nvSpPr>
          <p:cNvPr id="14" name="TextBox 15"/>
          <p:cNvSpPr/>
          <p:nvPr/>
        </p:nvSpPr>
        <p:spPr>
          <a:xfrm>
            <a:off x="347663" y="4476750"/>
            <a:ext cx="4191000" cy="101528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23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Add a ‘P’ to your UCAS form</a:t>
            </a:r>
          </a:p>
          <a:p>
            <a:pPr algn="ctr" hangingPunct="0">
              <a:lnSpc>
                <a:spcPct val="100000"/>
              </a:lnSpc>
            </a:pPr>
            <a:r>
              <a:rPr sz="223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and make sure to meet the deadlines!</a:t>
            </a:r>
          </a:p>
        </p:txBody>
      </p:sp>
      <p:sp>
        <p:nvSpPr>
          <p:cNvPr id="15" name="TextBox 16"/>
          <p:cNvSpPr/>
          <p:nvPr/>
        </p:nvSpPr>
        <p:spPr>
          <a:xfrm>
            <a:off x="3857625" y="4476750"/>
            <a:ext cx="4238625" cy="692508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256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Available at</a:t>
            </a:r>
          </a:p>
          <a:p>
            <a:pPr algn="ctr" hangingPunct="0">
              <a:lnSpc>
                <a:spcPct val="100000"/>
              </a:lnSpc>
            </a:pPr>
            <a:r>
              <a:rPr sz="2256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ncl.ac.uk/partners</a:t>
            </a:r>
          </a:p>
        </p:txBody>
      </p:sp>
      <p:sp>
        <p:nvSpPr>
          <p:cNvPr id="16" name="TextBox 17"/>
          <p:cNvSpPr/>
          <p:nvPr/>
        </p:nvSpPr>
        <p:spPr>
          <a:xfrm>
            <a:off x="7639050" y="4467225"/>
            <a:ext cx="3857625" cy="694852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00000"/>
              </a:lnSpc>
            </a:pPr>
            <a:r>
              <a:rPr sz="2264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We’ll also notify the admissions team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angle 8 background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81025" y="6229350"/>
            <a:ext cx="11087100" cy="104775"/>
          </a:xfrm>
          <a:prstGeom prst="rect">
            <a:avLst/>
          </a:prstGeom>
        </p:spPr>
      </p:pic>
      <p:pic>
        <p:nvPicPr>
          <p:cNvPr id="3" name="Custom Shape 4"/>
          <p:cNvPicPr/>
          <p:nvPr/>
        </p:nvPicPr>
        <p:blipFill rotWithShape="1">
          <a:blip r:embed="rId4"/>
          <a:stretch>
            <a:fillRect/>
          </a:stretch>
        </p:blipFill>
        <p:spPr>
          <a:xfrm flipH="1">
            <a:off x="581025" y="685800"/>
            <a:ext cx="11087100" cy="47625"/>
          </a:xfrm>
          <a:prstGeom prst="rect">
            <a:avLst/>
          </a:prstGeom>
        </p:spPr>
      </p:pic>
      <p:pic>
        <p:nvPicPr>
          <p:cNvPr id="4" name="66461bda4a1b82-96307231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82225" y="171450"/>
            <a:ext cx="1438275" cy="409575"/>
          </a:xfrm>
          <a:prstGeom prst="rect">
            <a:avLst/>
          </a:prstGeom>
        </p:spPr>
      </p:pic>
      <p:sp>
        <p:nvSpPr>
          <p:cNvPr id="5" name="TextBox 1"/>
          <p:cNvSpPr/>
          <p:nvPr/>
        </p:nvSpPr>
        <p:spPr>
          <a:xfrm>
            <a:off x="8382000" y="6448425"/>
            <a:ext cx="3238500" cy="2476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sp>
        <p:nvSpPr>
          <p:cNvPr id="6" name="Title 1"/>
          <p:cNvSpPr/>
          <p:nvPr/>
        </p:nvSpPr>
        <p:spPr>
          <a:xfrm>
            <a:off x="619125" y="1471613"/>
            <a:ext cx="10325100" cy="5524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600" b="1">
                <a:solidFill>
                  <a:srgbClr val="003A65"/>
                </a:solidFill>
                <a:latin typeface="Derailed"/>
                <a:ea typeface="+mn-ea"/>
                <a:cs typeface="Derailed"/>
              </a:rPr>
              <a:t>When to Apply</a:t>
            </a:r>
          </a:p>
        </p:txBody>
      </p:sp>
      <p:sp>
        <p:nvSpPr>
          <p:cNvPr id="7" name="Text Placeholder 3"/>
          <p:cNvSpPr/>
          <p:nvPr/>
        </p:nvSpPr>
        <p:spPr>
          <a:xfrm>
            <a:off x="619125" y="219075"/>
            <a:ext cx="8858250" cy="3619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400">
                <a:solidFill>
                  <a:srgbClr val="003A65"/>
                </a:solidFill>
                <a:latin typeface="Derailed Light"/>
                <a:ea typeface="+mn-ea"/>
                <a:cs typeface="Derailed Light"/>
              </a:rPr>
              <a:t>PARTNERS Programme</a:t>
            </a:r>
          </a:p>
        </p:txBody>
      </p:sp>
      <p:sp>
        <p:nvSpPr>
          <p:cNvPr id="8" name="Content Placeholder 2"/>
          <p:cNvSpPr/>
          <p:nvPr/>
        </p:nvSpPr>
        <p:spPr>
          <a:xfrm>
            <a:off x="619125" y="2381250"/>
            <a:ext cx="11649075" cy="1424789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2334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334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PARTNERS is open to students in Year 13 or final year of college only</a:t>
            </a:r>
          </a:p>
          <a:p>
            <a:pPr algn="l" hangingPunct="0">
              <a:lnSpc>
                <a:spcPct val="100000"/>
              </a:lnSpc>
            </a:pPr>
            <a:r>
              <a:rPr sz="2334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34">
                <a:solidFill>
                  <a:srgbClr val="051435"/>
                </a:solidFill>
                <a:latin typeface="Arial"/>
                <a:ea typeface="+mn-ea"/>
                <a:cs typeface="Arial"/>
              </a:rPr>
              <a:t>•</a:t>
            </a:r>
            <a:r>
              <a:rPr sz="2334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can apply to PARTNERS as soon as you have completed your UCAS form</a:t>
            </a:r>
          </a:p>
          <a:p>
            <a:pPr algn="l" hangingPunct="0">
              <a:lnSpc>
                <a:spcPct val="100000"/>
              </a:lnSpc>
            </a:pPr>
            <a:r>
              <a:rPr sz="2334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lid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9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47625" y="0"/>
            <a:ext cx="12230100" cy="6896100"/>
          </a:xfrm>
          <a:prstGeom prst="rect">
            <a:avLst/>
          </a:prstGeom>
        </p:spPr>
      </p:pic>
      <p:pic>
        <p:nvPicPr>
          <p:cNvPr id="3" name="66461bda4bd027-05440835.jpg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115175" y="-19050"/>
            <a:ext cx="5076825" cy="6858000"/>
          </a:xfrm>
          <a:prstGeom prst="rect">
            <a:avLst/>
          </a:prstGeom>
        </p:spPr>
      </p:pic>
      <p:pic>
        <p:nvPicPr>
          <p:cNvPr id="4" name="Rectangle 9 background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0" y="6296025"/>
            <a:ext cx="12230100" cy="609600"/>
          </a:xfrm>
          <a:prstGeom prst="rect">
            <a:avLst/>
          </a:prstGeom>
        </p:spPr>
      </p:pic>
      <p:pic>
        <p:nvPicPr>
          <p:cNvPr id="5" name="66461bda4adac4-17394189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533525" y="381000"/>
            <a:ext cx="1914525" cy="542925"/>
          </a:xfrm>
          <a:prstGeom prst="rect">
            <a:avLst/>
          </a:prstGeom>
        </p:spPr>
      </p:pic>
      <p:sp>
        <p:nvSpPr>
          <p:cNvPr id="6" name="TextBox 10"/>
          <p:cNvSpPr/>
          <p:nvPr/>
        </p:nvSpPr>
        <p:spPr>
          <a:xfrm>
            <a:off x="8382000" y="6448425"/>
            <a:ext cx="3238500" cy="4857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60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  FROM NEWCASTLE. FOR THE WORLD.</a:t>
            </a:r>
          </a:p>
        </p:txBody>
      </p:sp>
      <p:pic>
        <p:nvPicPr>
          <p:cNvPr id="7" name="Custom Shape 1"/>
          <p:cNvPicPr/>
          <p:nvPr/>
        </p:nvPicPr>
        <p:blipFill rotWithShape="1">
          <a:blip r:embed="rId6"/>
          <a:stretch>
            <a:fillRect/>
          </a:stretch>
        </p:blipFill>
        <p:spPr>
          <a:xfrm flipV="1">
            <a:off x="914400" y="0"/>
            <a:ext cx="47625" cy="4762500"/>
          </a:xfrm>
          <a:prstGeom prst="rect">
            <a:avLst/>
          </a:prstGeom>
        </p:spPr>
      </p:pic>
      <p:sp>
        <p:nvSpPr>
          <p:cNvPr id="8" name="Title 1"/>
          <p:cNvSpPr/>
          <p:nvPr/>
        </p:nvSpPr>
        <p:spPr>
          <a:xfrm>
            <a:off x="1619250" y="2409825"/>
            <a:ext cx="4610100" cy="60960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3975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Thank you!</a:t>
            </a:r>
          </a:p>
        </p:txBody>
      </p:sp>
      <p:sp>
        <p:nvSpPr>
          <p:cNvPr id="9" name="Subtitle 2"/>
          <p:cNvSpPr/>
          <p:nvPr/>
        </p:nvSpPr>
        <p:spPr>
          <a:xfrm>
            <a:off x="1619250" y="3390900"/>
            <a:ext cx="4610100" cy="6762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91667"/>
              </a:lnSpc>
              <a:spcBef>
                <a:spcPct val="3333"/>
              </a:spcBef>
            </a:pPr>
            <a:r>
              <a:rPr sz="2040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Find out more: ncl.ac.uk/partners</a:t>
            </a:r>
          </a:p>
          <a:p>
            <a:pPr algn="l" hangingPunct="0">
              <a:lnSpc>
                <a:spcPct val="91667"/>
              </a:lnSpc>
            </a:pPr>
            <a:r>
              <a:rPr sz="2040">
                <a:solidFill>
                  <a:srgbClr val="FFFFFF"/>
                </a:solidFill>
                <a:latin typeface="Derailed Light"/>
                <a:ea typeface="+mn-ea"/>
                <a:cs typeface="Derailed Light"/>
              </a:rPr>
              <a:t>Contact the team: partners@ncl.ac.uk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ECD18B9991F64883A05D0A4BF4FF55" ma:contentTypeVersion="18" ma:contentTypeDescription="Create a new document." ma:contentTypeScope="" ma:versionID="2454e713d39ba912529bc9f82120b035">
  <xsd:schema xmlns:xsd="http://www.w3.org/2001/XMLSchema" xmlns:xs="http://www.w3.org/2001/XMLSchema" xmlns:p="http://schemas.microsoft.com/office/2006/metadata/properties" xmlns:ns2="9477bb79-73d1-46c2-a694-6cf8188fa041" xmlns:ns3="db8d7a6f-b8d8-4cfe-b1b5-0652c3766991" targetNamespace="http://schemas.microsoft.com/office/2006/metadata/properties" ma:root="true" ma:fieldsID="dbf0ff17294c057e8edaf7987f5d137a" ns2:_="" ns3:_="">
    <xsd:import namespace="9477bb79-73d1-46c2-a694-6cf8188fa041"/>
    <xsd:import namespace="db8d7a6f-b8d8-4cfe-b1b5-0652c37669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Dat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77bb79-73d1-46c2-a694-6cf8188fa0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2bb472-3a9c-4f56-9e6f-fdae2be011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Date" ma:index="22" nillable="true" ma:displayName="Date" ma:format="DateOnly" ma:internalName="Date">
      <xsd:simpleType>
        <xsd:restriction base="dms:DateTim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8d7a6f-b8d8-4cfe-b1b5-0652c376699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2f7b887-2f77-4e5e-b180-0a90b7504a46}" ma:internalName="TaxCatchAll" ma:showField="CatchAllData" ma:web="db8d7a6f-b8d8-4cfe-b1b5-0652c37669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b8d7a6f-b8d8-4cfe-b1b5-0652c3766991" xsi:nil="true"/>
    <lcf76f155ced4ddcb4097134ff3c332f xmlns="9477bb79-73d1-46c2-a694-6cf8188fa041">
      <Terms xmlns="http://schemas.microsoft.com/office/infopath/2007/PartnerControls"/>
    </lcf76f155ced4ddcb4097134ff3c332f>
    <Date xmlns="9477bb79-73d1-46c2-a694-6cf8188fa041" xsi:nil="true"/>
    <SharedWithUsers xmlns="db8d7a6f-b8d8-4cfe-b1b5-0652c3766991">
      <UserInfo>
        <DisplayName>Cairns, Alison</DisplayName>
        <AccountId>337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A562358-104A-4A7B-95DC-ADB7FBA27155}"/>
</file>

<file path=customXml/itemProps2.xml><?xml version="1.0" encoding="utf-8"?>
<ds:datastoreItem xmlns:ds="http://schemas.openxmlformats.org/officeDocument/2006/customXml" ds:itemID="{EA8DEC23-8208-44E5-ABA7-A831AA5ABC1F}"/>
</file>

<file path=customXml/itemProps3.xml><?xml version="1.0" encoding="utf-8"?>
<ds:datastoreItem xmlns:ds="http://schemas.openxmlformats.org/officeDocument/2006/customXml" ds:itemID="{05FCBD3B-AF90-47AA-A66C-587D1760437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Title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Visme Presentation</dc:title>
  <dc:creator>Visme</dc:creator>
  <cp:lastModifiedBy/>
  <cp:revision>5</cp:revision>
  <dcterms:created xsi:type="dcterms:W3CDTF">2024-06-06T07:03:37Z</dcterms:created>
  <dcterms:modified xsi:type="dcterms:W3CDTF">2024-06-06T07:03:37Z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0x0101004FECD18B9991F64883A05D0A4BF4FF55</vt:lpwstr>
  </property>
</Properties>
</file>