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1" r:id="rId1"/>
  </p:sldMasterIdLst>
  <p:notesMasterIdLst>
    <p:notesMasterId r:id="rId11"/>
  </p:notesMasterIdLst>
  <p:sldIdLst>
    <p:sldId id="322" r:id="rId2"/>
    <p:sldId id="324" r:id="rId3"/>
    <p:sldId id="326" r:id="rId4"/>
    <p:sldId id="320" r:id="rId5"/>
    <p:sldId id="317" r:id="rId6"/>
    <p:sldId id="319" r:id="rId7"/>
    <p:sldId id="323" r:id="rId8"/>
    <p:sldId id="325" r:id="rId9"/>
    <p:sldId id="327" r:id="rId10"/>
  </p:sldIdLst>
  <p:sldSz cx="9144000" cy="5143500" type="screen16x9"/>
  <p:notesSz cx="6858000" cy="9144000"/>
  <p:embeddedFontLst>
    <p:embeddedFont>
      <p:font typeface="Lato" panose="020F0502020204030203" pitchFamily="34" charset="0"/>
      <p:regular r:id="rId12"/>
      <p:bold r:id="rId13"/>
      <p:italic r:id="rId14"/>
      <p:boldItalic r:id="rId15"/>
    </p:embeddedFont>
    <p:embeddedFont>
      <p:font typeface="Raleway" pitchFamily="2" charset="0"/>
      <p:regular r:id="rId16"/>
      <p:bold r:id="rId17"/>
      <p:italic r:id="rId18"/>
      <p:boldItalic r:id="rId1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66FF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802" y="67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42195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rgbClr val="0614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>
          <a:xfrm>
            <a:off x="8236132" y="4781005"/>
            <a:ext cx="907868" cy="362495"/>
          </a:xfrm>
          <a:prstGeom prst="rect">
            <a:avLst/>
          </a:prstGeom>
          <a:solidFill>
            <a:srgbClr val="0A16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/>
          <a:srcRect r="329"/>
          <a:stretch/>
        </p:blipFill>
        <p:spPr>
          <a:xfrm>
            <a:off x="2286118" y="1514659"/>
            <a:ext cx="4705829" cy="1819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717026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80" userDrawn="1">
          <p15:clr>
            <a:srgbClr val="FBAE40"/>
          </p15:clr>
        </p15:guide>
        <p15:guide id="2" orient="horz" pos="162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BD8648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370715"/>
            <a:ext cx="7886700" cy="326350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B4C3E8-2871-4FB5-AC0C-B9307436D73E}" type="datetimeFigureOut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09/04/2025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ACB604-E84B-40CD-AFB9-3FB26F4858F6}" type="slidenum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386086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B4C3E8-2871-4FB5-AC0C-B9307436D73E}" type="datetimeFigureOut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09/04/2025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ACB604-E84B-40CD-AFB9-3FB26F4858F6}" type="slidenum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2474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B4C3E8-2871-4FB5-AC0C-B9307436D73E}" type="datetimeFigureOut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09/04/2025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ACB604-E84B-40CD-AFB9-3FB26F4858F6}" type="slidenum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427284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B4C3E8-2871-4FB5-AC0C-B9307436D73E}" type="datetimeFigureOut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09/04/2025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ACB604-E84B-40CD-AFB9-3FB26F4858F6}" type="slidenum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860774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B4C3E8-2871-4FB5-AC0C-B9307436D73E}" type="datetimeFigureOut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09/04/2025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ACB604-E84B-40CD-AFB9-3FB26F4858F6}" type="slidenum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20801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B4C3E8-2871-4FB5-AC0C-B9307436D73E}" type="datetimeFigureOut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09/04/2025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ACB604-E84B-40CD-AFB9-3FB26F4858F6}" type="slidenum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804516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B4C3E8-2871-4FB5-AC0C-B9307436D73E}" type="datetimeFigureOut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09/04/2025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ACB604-E84B-40CD-AFB9-3FB26F4858F6}" type="slidenum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1375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B4C3E8-2871-4FB5-AC0C-B9307436D73E}" type="datetimeFigureOut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09/04/2025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ACB604-E84B-40CD-AFB9-3FB26F4858F6}" type="slidenum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94962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B4C3E8-2871-4FB5-AC0C-B9307436D73E}" type="datetimeFigureOut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09/04/2025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ACB604-E84B-40CD-AFB9-3FB26F4858F6}" type="slidenum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972021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B4C3E8-2871-4FB5-AC0C-B9307436D73E}" type="datetimeFigureOut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09/04/2025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ACB604-E84B-40CD-AFB9-3FB26F4858F6}" type="slidenum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56519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4809136"/>
            <a:ext cx="9144000" cy="334364"/>
          </a:xfrm>
          <a:prstGeom prst="rect">
            <a:avLst/>
          </a:prstGeom>
          <a:solidFill>
            <a:srgbClr val="0614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13"/>
          <a:srcRect r="329"/>
          <a:stretch/>
        </p:blipFill>
        <p:spPr>
          <a:xfrm>
            <a:off x="8301686" y="4819851"/>
            <a:ext cx="831205" cy="321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6952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BD8648"/>
          </a:solidFill>
          <a:latin typeface="Raleway" panose="020B0803030101060003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A1635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A1635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A1635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A1635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A1635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9.jpeg"/><Relationship Id="rId12" Type="http://schemas.openxmlformats.org/officeDocument/2006/relationships/image" Target="../media/image14.jpe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8.jpe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jpeg"/><Relationship Id="rId4" Type="http://schemas.openxmlformats.org/officeDocument/2006/relationships/image" Target="../media/image6.png"/><Relationship Id="rId9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9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6.png"/><Relationship Id="rId12" Type="http://schemas.openxmlformats.org/officeDocument/2006/relationships/image" Target="../media/image10.png"/><Relationship Id="rId2" Type="http://schemas.openxmlformats.org/officeDocument/2006/relationships/audio" Target="../media/media5.m4a"/><Relationship Id="rId16" Type="http://schemas.openxmlformats.org/officeDocument/2006/relationships/image" Target="../media/image3.png"/><Relationship Id="rId1" Type="http://schemas.microsoft.com/office/2007/relationships/media" Target="../media/media5.m4a"/><Relationship Id="rId6" Type="http://schemas.openxmlformats.org/officeDocument/2006/relationships/image" Target="../media/image17.jpeg"/><Relationship Id="rId11" Type="http://schemas.openxmlformats.org/officeDocument/2006/relationships/image" Target="../media/image18.jpeg"/><Relationship Id="rId5" Type="http://schemas.openxmlformats.org/officeDocument/2006/relationships/image" Target="../media/image16.jpeg"/><Relationship Id="rId15" Type="http://schemas.openxmlformats.org/officeDocument/2006/relationships/image" Target="../media/image13.png"/><Relationship Id="rId10" Type="http://schemas.openxmlformats.org/officeDocument/2006/relationships/image" Target="../media/image9.jpeg"/><Relationship Id="rId4" Type="http://schemas.openxmlformats.org/officeDocument/2006/relationships/image" Target="../media/image15.jpeg"/><Relationship Id="rId9" Type="http://schemas.openxmlformats.org/officeDocument/2006/relationships/image" Target="../media/image8.jpeg"/><Relationship Id="rId1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4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10" Type="http://schemas.openxmlformats.org/officeDocument/2006/relationships/image" Target="../media/image3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qa.org.uk/subjects/english/gcse/english-8700/specification" TargetMode="Externa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6.png"/><Relationship Id="rId12" Type="http://schemas.openxmlformats.org/officeDocument/2006/relationships/image" Target="../media/image2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7.jpeg"/><Relationship Id="rId11" Type="http://schemas.openxmlformats.org/officeDocument/2006/relationships/image" Target="../media/image27.jpeg"/><Relationship Id="rId5" Type="http://schemas.openxmlformats.org/officeDocument/2006/relationships/image" Target="../media/image16.jpeg"/><Relationship Id="rId10" Type="http://schemas.openxmlformats.org/officeDocument/2006/relationships/image" Target="../media/image13.png"/><Relationship Id="rId4" Type="http://schemas.openxmlformats.org/officeDocument/2006/relationships/image" Target="../media/image15.jpeg"/><Relationship Id="rId9" Type="http://schemas.openxmlformats.org/officeDocument/2006/relationships/hyperlink" Target="https://www.aqa.org.uk/subjects/english/gcse/english-8702/specification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6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3.png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7EA480-D9B9-A9BB-1B64-7F3402EBA0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2824383-E30D-C052-9F61-3ABA512F70F0}"/>
              </a:ext>
            </a:extLst>
          </p:cNvPr>
          <p:cNvSpPr txBox="1"/>
          <p:nvPr/>
        </p:nvSpPr>
        <p:spPr>
          <a:xfrm>
            <a:off x="0" y="44637"/>
            <a:ext cx="9144000" cy="57708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300" b="1" dirty="0">
                <a:solidFill>
                  <a:srgbClr val="FF0000"/>
                </a:solidFill>
                <a:cs typeface="Calibri"/>
              </a:rPr>
              <a:t>GCSE English exam dates…</a:t>
            </a:r>
            <a:endParaRPr lang="en-US" sz="3300" b="1" dirty="0">
              <a:solidFill>
                <a:srgbClr val="FF0000"/>
              </a:solidFill>
              <a:ea typeface="Calibri"/>
              <a:cs typeface="Calibri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8CF70A8-C6CA-E10E-820C-812AFB37EBD7}"/>
              </a:ext>
            </a:extLst>
          </p:cNvPr>
          <p:cNvSpPr txBox="1"/>
          <p:nvPr/>
        </p:nvSpPr>
        <p:spPr>
          <a:xfrm>
            <a:off x="0" y="867380"/>
            <a:ext cx="9039918" cy="330090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56540" indent="-256540">
              <a:buFont typeface="Arial"/>
              <a:buChar char="•"/>
            </a:pPr>
            <a:r>
              <a:rPr lang="en-US" sz="2100" b="1" dirty="0">
                <a:solidFill>
                  <a:srgbClr val="FF0000"/>
                </a:solidFill>
                <a:ea typeface="Calibri"/>
                <a:cs typeface="Calibri"/>
              </a:rPr>
              <a:t>English Literature Paper 1 </a:t>
            </a:r>
            <a:r>
              <a:rPr lang="en-US" sz="2100" dirty="0">
                <a:ea typeface="Calibri"/>
                <a:cs typeface="Calibri"/>
              </a:rPr>
              <a:t>(‘Macbeth’/‘Romeo and Juliet’, ‘A Christmas Carol’/‘Frankenstein’): Monday 12</a:t>
            </a:r>
            <a:r>
              <a:rPr lang="en-US" sz="2100" baseline="30000" dirty="0">
                <a:ea typeface="Calibri"/>
                <a:cs typeface="Calibri"/>
              </a:rPr>
              <a:t>th</a:t>
            </a:r>
            <a:r>
              <a:rPr lang="en-US" sz="2100" dirty="0">
                <a:ea typeface="Calibri"/>
                <a:cs typeface="Calibri"/>
              </a:rPr>
              <a:t> May 2025</a:t>
            </a:r>
          </a:p>
          <a:p>
            <a:endParaRPr lang="en-US" sz="2100" b="1" dirty="0">
              <a:solidFill>
                <a:srgbClr val="FF0000"/>
              </a:solidFill>
              <a:ea typeface="Calibri"/>
              <a:cs typeface="Calibri"/>
            </a:endParaRPr>
          </a:p>
          <a:p>
            <a:pPr marL="256540" indent="-256540">
              <a:buFont typeface="Arial"/>
              <a:buChar char="•"/>
            </a:pPr>
            <a:r>
              <a:rPr lang="en-US" sz="2100" b="1" dirty="0">
                <a:solidFill>
                  <a:srgbClr val="FF0000"/>
                </a:solidFill>
                <a:ea typeface="Calibri"/>
                <a:cs typeface="Calibri"/>
              </a:rPr>
              <a:t>English Literature Paper 2 </a:t>
            </a:r>
            <a:r>
              <a:rPr lang="en-US" sz="2100" dirty="0">
                <a:ea typeface="Calibri"/>
                <a:cs typeface="Calibri"/>
              </a:rPr>
              <a:t>(‘An Inspector Calls’, Power and Conflict Poetry, Unseen Poetry): Tuesday 20</a:t>
            </a:r>
            <a:r>
              <a:rPr lang="en-US" sz="2100" baseline="30000" dirty="0">
                <a:ea typeface="Calibri"/>
                <a:cs typeface="Calibri"/>
              </a:rPr>
              <a:t>th</a:t>
            </a:r>
            <a:r>
              <a:rPr lang="en-US" sz="2100" dirty="0">
                <a:ea typeface="Calibri"/>
                <a:cs typeface="Calibri"/>
              </a:rPr>
              <a:t> May 2025</a:t>
            </a:r>
            <a:endParaRPr lang="en-US" sz="2100" b="1" dirty="0">
              <a:solidFill>
                <a:srgbClr val="FF0000"/>
              </a:solidFill>
              <a:ea typeface="Calibri"/>
              <a:cs typeface="Calibri"/>
            </a:endParaRPr>
          </a:p>
          <a:p>
            <a:pPr marL="256540" indent="-256540">
              <a:buFont typeface="Arial"/>
              <a:buChar char="•"/>
            </a:pPr>
            <a:endParaRPr lang="en-US" sz="2100" b="1" dirty="0">
              <a:solidFill>
                <a:srgbClr val="FF0000"/>
              </a:solidFill>
              <a:ea typeface="Calibri"/>
              <a:cs typeface="Calibri"/>
            </a:endParaRPr>
          </a:p>
          <a:p>
            <a:pPr marL="256540" indent="-256540">
              <a:buFont typeface="Arial"/>
              <a:buChar char="•"/>
            </a:pPr>
            <a:r>
              <a:rPr lang="en-US" sz="2100" b="1" dirty="0">
                <a:solidFill>
                  <a:srgbClr val="FF0000"/>
                </a:solidFill>
                <a:ea typeface="Calibri"/>
                <a:cs typeface="Calibri"/>
              </a:rPr>
              <a:t>English Language Paper 1 </a:t>
            </a:r>
            <a:r>
              <a:rPr lang="en-US" sz="2100" dirty="0">
                <a:ea typeface="Calibri"/>
                <a:cs typeface="Calibri"/>
              </a:rPr>
              <a:t>(fiction): Friday 23</a:t>
            </a:r>
            <a:r>
              <a:rPr lang="en-US" sz="2100" baseline="30000" dirty="0">
                <a:ea typeface="Calibri"/>
                <a:cs typeface="Calibri"/>
              </a:rPr>
              <a:t>rd</a:t>
            </a:r>
            <a:r>
              <a:rPr lang="en-US" sz="2100" dirty="0">
                <a:ea typeface="Calibri"/>
                <a:cs typeface="Calibri"/>
              </a:rPr>
              <a:t> May 2025</a:t>
            </a:r>
          </a:p>
          <a:p>
            <a:pPr marL="256540" indent="-256540">
              <a:buFont typeface="Arial"/>
              <a:buChar char="•"/>
            </a:pPr>
            <a:endParaRPr lang="en-US" sz="2100" dirty="0">
              <a:ea typeface="Calibri"/>
              <a:cs typeface="Calibri"/>
            </a:endParaRPr>
          </a:p>
          <a:p>
            <a:pPr marL="256540" indent="-256540">
              <a:buFont typeface="Arial"/>
              <a:buChar char="•"/>
            </a:pPr>
            <a:r>
              <a:rPr lang="en-US" sz="2100" b="1" dirty="0">
                <a:solidFill>
                  <a:srgbClr val="FF0000"/>
                </a:solidFill>
                <a:ea typeface="Calibri"/>
                <a:cs typeface="Calibri"/>
              </a:rPr>
              <a:t>English Language Paper 2 </a:t>
            </a:r>
            <a:r>
              <a:rPr lang="en-US" sz="2100" dirty="0">
                <a:ea typeface="Calibri"/>
                <a:cs typeface="Calibri"/>
              </a:rPr>
              <a:t>(non-fiction): Friday 6</a:t>
            </a:r>
            <a:r>
              <a:rPr lang="en-US" sz="2100" baseline="30000" dirty="0">
                <a:ea typeface="Calibri"/>
                <a:cs typeface="Calibri"/>
              </a:rPr>
              <a:t>th</a:t>
            </a:r>
            <a:r>
              <a:rPr lang="en-US" sz="2100" dirty="0">
                <a:ea typeface="Calibri"/>
                <a:cs typeface="Calibri"/>
              </a:rPr>
              <a:t> June 2025</a:t>
            </a:r>
          </a:p>
          <a:p>
            <a:pPr marL="256540" indent="-256540">
              <a:buFont typeface="Arial"/>
              <a:buChar char="•"/>
            </a:pPr>
            <a:endParaRPr lang="en-US" sz="2100" dirty="0">
              <a:ea typeface="Calibri"/>
              <a:cs typeface="Calibri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04CFF1-E924-6C64-5972-54A0922777C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207"/>
          <a:stretch/>
        </p:blipFill>
        <p:spPr bwMode="auto">
          <a:xfrm>
            <a:off x="3734147" y="3932481"/>
            <a:ext cx="1571625" cy="732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E0E9314-709F-6367-6C20-8A229301B84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52555" y="427612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199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423"/>
    </mc:Choice>
    <mc:Fallback xmlns="">
      <p:transition spd="slow" advTm="184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42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7EA480-D9B9-A9BB-1B64-7F3402EBA0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2824383-E30D-C052-9F61-3ABA512F70F0}"/>
              </a:ext>
            </a:extLst>
          </p:cNvPr>
          <p:cNvSpPr txBox="1"/>
          <p:nvPr/>
        </p:nvSpPr>
        <p:spPr>
          <a:xfrm>
            <a:off x="0" y="44637"/>
            <a:ext cx="9144000" cy="57708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300" b="1" dirty="0">
                <a:solidFill>
                  <a:srgbClr val="FF0000"/>
                </a:solidFill>
                <a:cs typeface="Calibri"/>
              </a:rPr>
              <a:t>How to </a:t>
            </a:r>
            <a:r>
              <a:rPr lang="en-US" sz="3300" b="1" dirty="0" err="1">
                <a:solidFill>
                  <a:srgbClr val="FF0000"/>
                </a:solidFill>
                <a:cs typeface="Calibri"/>
              </a:rPr>
              <a:t>organise</a:t>
            </a:r>
            <a:r>
              <a:rPr lang="en-US" sz="3300" b="1" dirty="0">
                <a:solidFill>
                  <a:srgbClr val="FF0000"/>
                </a:solidFill>
                <a:cs typeface="Calibri"/>
              </a:rPr>
              <a:t> your revision…</a:t>
            </a:r>
            <a:endParaRPr lang="en-US" sz="3300" b="1" dirty="0">
              <a:solidFill>
                <a:srgbClr val="FF0000"/>
              </a:solidFill>
              <a:ea typeface="Calibri"/>
              <a:cs typeface="Calibri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8CF70A8-C6CA-E10E-820C-812AFB37EBD7}"/>
              </a:ext>
            </a:extLst>
          </p:cNvPr>
          <p:cNvSpPr txBox="1"/>
          <p:nvPr/>
        </p:nvSpPr>
        <p:spPr>
          <a:xfrm>
            <a:off x="14514" y="598868"/>
            <a:ext cx="9039918" cy="45166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56540" indent="-256540">
              <a:buFont typeface="Arial"/>
              <a:buChar char="•"/>
            </a:pPr>
            <a:r>
              <a:rPr lang="en-US" sz="1700" b="1" dirty="0">
                <a:solidFill>
                  <a:srgbClr val="FF0000"/>
                </a:solidFill>
                <a:ea typeface="Calibri"/>
                <a:cs typeface="Calibri"/>
              </a:rPr>
              <a:t>R</a:t>
            </a:r>
            <a:r>
              <a:rPr lang="en-US" sz="1700" b="1" dirty="0">
                <a:solidFill>
                  <a:srgbClr val="FFC000"/>
                </a:solidFill>
                <a:ea typeface="Calibri"/>
                <a:cs typeface="Calibri"/>
              </a:rPr>
              <a:t>A</a:t>
            </a:r>
            <a:r>
              <a:rPr lang="en-US" sz="1700" b="1" dirty="0">
                <a:solidFill>
                  <a:schemeClr val="accent6">
                    <a:lumMod val="75000"/>
                  </a:schemeClr>
                </a:solidFill>
                <a:ea typeface="Calibri"/>
                <a:cs typeface="Calibri"/>
              </a:rPr>
              <a:t>G</a:t>
            </a:r>
            <a:r>
              <a:rPr lang="en-US" sz="1700" dirty="0">
                <a:ea typeface="Calibri"/>
                <a:cs typeface="Calibri"/>
              </a:rPr>
              <a:t>-rate your knowledge of each set text in English Literature (‘Macbeth’ or ‘Romeo and Juliet’; ‘A Christmas Carol’ or ‘Frankenstein’; ‘An Inspector Calls’; Power and Conflict Poetry) – for each chapter/scene/Act level, and for the text as a whole. For example, </a:t>
            </a:r>
            <a:r>
              <a:rPr lang="en-US" sz="1700" b="1" dirty="0">
                <a:solidFill>
                  <a:srgbClr val="FFC000"/>
                </a:solidFill>
                <a:ea typeface="Calibri"/>
                <a:cs typeface="Calibri"/>
              </a:rPr>
              <a:t>‘An Inspector Calls’ </a:t>
            </a:r>
            <a:r>
              <a:rPr lang="en-US" sz="1700" dirty="0">
                <a:ea typeface="Calibri"/>
                <a:cs typeface="Calibri"/>
              </a:rPr>
              <a:t>– </a:t>
            </a:r>
            <a:r>
              <a:rPr lang="en-US" sz="1700" b="1" dirty="0">
                <a:solidFill>
                  <a:srgbClr val="00B050"/>
                </a:solidFill>
                <a:ea typeface="Calibri"/>
                <a:cs typeface="Calibri"/>
              </a:rPr>
              <a:t>Act 1; </a:t>
            </a:r>
            <a:r>
              <a:rPr lang="en-US" sz="1700" b="1" dirty="0">
                <a:solidFill>
                  <a:srgbClr val="FFC000"/>
                </a:solidFill>
                <a:ea typeface="Calibri"/>
                <a:cs typeface="Calibri"/>
              </a:rPr>
              <a:t>Act 2;</a:t>
            </a:r>
            <a:r>
              <a:rPr lang="en-US" sz="1700" b="1" dirty="0">
                <a:solidFill>
                  <a:srgbClr val="00B050"/>
                </a:solidFill>
                <a:ea typeface="Calibri"/>
                <a:cs typeface="Calibri"/>
              </a:rPr>
              <a:t> </a:t>
            </a:r>
            <a:r>
              <a:rPr lang="en-US" sz="1700" b="1" dirty="0">
                <a:solidFill>
                  <a:srgbClr val="FF0000"/>
                </a:solidFill>
                <a:ea typeface="Calibri"/>
                <a:cs typeface="Calibri"/>
              </a:rPr>
              <a:t>Act 3. </a:t>
            </a:r>
            <a:r>
              <a:rPr lang="en-US" sz="1700" dirty="0">
                <a:ea typeface="Calibri"/>
                <a:cs typeface="Calibri"/>
              </a:rPr>
              <a:t>Focus your revision time on turning the </a:t>
            </a:r>
            <a:r>
              <a:rPr lang="en-US" sz="1700" b="1" dirty="0">
                <a:solidFill>
                  <a:srgbClr val="FF0000"/>
                </a:solidFill>
                <a:ea typeface="Calibri"/>
                <a:cs typeface="Calibri"/>
              </a:rPr>
              <a:t>reds </a:t>
            </a:r>
            <a:r>
              <a:rPr lang="en-US" sz="1700" dirty="0">
                <a:ea typeface="Calibri"/>
                <a:cs typeface="Calibri"/>
              </a:rPr>
              <a:t>and </a:t>
            </a:r>
            <a:r>
              <a:rPr lang="en-US" sz="1700" b="1" dirty="0">
                <a:solidFill>
                  <a:srgbClr val="FFC000"/>
                </a:solidFill>
                <a:ea typeface="Calibri"/>
                <a:cs typeface="Calibri"/>
              </a:rPr>
              <a:t>ambers</a:t>
            </a:r>
            <a:r>
              <a:rPr lang="en-US" sz="1700" b="1" dirty="0">
                <a:solidFill>
                  <a:srgbClr val="FF0000"/>
                </a:solidFill>
                <a:ea typeface="Calibri"/>
                <a:cs typeface="Calibri"/>
              </a:rPr>
              <a:t> </a:t>
            </a:r>
            <a:r>
              <a:rPr lang="en-US" sz="1700" dirty="0">
                <a:ea typeface="Calibri"/>
                <a:cs typeface="Calibri"/>
              </a:rPr>
              <a:t>into </a:t>
            </a:r>
            <a:r>
              <a:rPr lang="en-US" sz="1700" b="1" dirty="0">
                <a:solidFill>
                  <a:srgbClr val="00B050"/>
                </a:solidFill>
                <a:ea typeface="Calibri"/>
                <a:cs typeface="Calibri"/>
              </a:rPr>
              <a:t>greens.</a:t>
            </a:r>
            <a:endParaRPr lang="en-US" sz="1700" b="1" dirty="0">
              <a:solidFill>
                <a:srgbClr val="0000FF"/>
              </a:solidFill>
              <a:ea typeface="Calibri"/>
              <a:cs typeface="Calibri"/>
            </a:endParaRPr>
          </a:p>
          <a:p>
            <a:pPr marL="256540" indent="-256540">
              <a:buFont typeface="Arial"/>
              <a:buChar char="•"/>
            </a:pPr>
            <a:endParaRPr lang="en-US" sz="1700" dirty="0">
              <a:ea typeface="Calibri"/>
              <a:cs typeface="Calibri"/>
            </a:endParaRPr>
          </a:p>
          <a:p>
            <a:pPr marL="256540" indent="-256540">
              <a:buFont typeface="Arial"/>
              <a:buChar char="•"/>
            </a:pPr>
            <a:r>
              <a:rPr lang="en-US" sz="1700" dirty="0">
                <a:ea typeface="Calibri"/>
                <a:cs typeface="Calibri"/>
              </a:rPr>
              <a:t>Create your own </a:t>
            </a:r>
            <a:r>
              <a:rPr lang="en-US" sz="1700" b="1" dirty="0" err="1">
                <a:solidFill>
                  <a:srgbClr val="0000FF"/>
                </a:solidFill>
                <a:ea typeface="Calibri"/>
                <a:cs typeface="Calibri"/>
              </a:rPr>
              <a:t>Personalised</a:t>
            </a:r>
            <a:r>
              <a:rPr lang="en-US" sz="1700" b="1" dirty="0">
                <a:solidFill>
                  <a:srgbClr val="0000FF"/>
                </a:solidFill>
                <a:ea typeface="Calibri"/>
                <a:cs typeface="Calibri"/>
              </a:rPr>
              <a:t> Learning Checklists </a:t>
            </a:r>
            <a:r>
              <a:rPr lang="en-US" sz="1700" dirty="0">
                <a:ea typeface="Calibri"/>
                <a:cs typeface="Calibri"/>
              </a:rPr>
              <a:t>for each character, theme, chapter/scene/Act in each text and </a:t>
            </a:r>
            <a:r>
              <a:rPr lang="en-US" sz="1700" b="1" dirty="0">
                <a:solidFill>
                  <a:srgbClr val="FF0000"/>
                </a:solidFill>
                <a:ea typeface="Calibri"/>
                <a:cs typeface="Calibri"/>
              </a:rPr>
              <a:t>R</a:t>
            </a:r>
            <a:r>
              <a:rPr lang="en-US" sz="1700" b="1" dirty="0">
                <a:solidFill>
                  <a:srgbClr val="FFC000"/>
                </a:solidFill>
                <a:ea typeface="Calibri"/>
                <a:cs typeface="Calibri"/>
              </a:rPr>
              <a:t>A</a:t>
            </a:r>
            <a:r>
              <a:rPr lang="en-US" sz="1700" b="1" dirty="0">
                <a:solidFill>
                  <a:srgbClr val="00B050"/>
                </a:solidFill>
                <a:ea typeface="Calibri"/>
                <a:cs typeface="Calibri"/>
              </a:rPr>
              <a:t>G</a:t>
            </a:r>
            <a:r>
              <a:rPr lang="en-US" sz="1700" dirty="0">
                <a:ea typeface="Calibri"/>
                <a:cs typeface="Calibri"/>
              </a:rPr>
              <a:t>-rate your knowledge of these. Again, </a:t>
            </a:r>
            <a:r>
              <a:rPr lang="en-US" sz="1700" dirty="0" err="1">
                <a:ea typeface="Calibri"/>
                <a:cs typeface="Calibri"/>
              </a:rPr>
              <a:t>prioritise</a:t>
            </a:r>
            <a:r>
              <a:rPr lang="en-US" sz="1700" dirty="0">
                <a:ea typeface="Calibri"/>
                <a:cs typeface="Calibri"/>
              </a:rPr>
              <a:t> turning the </a:t>
            </a:r>
            <a:r>
              <a:rPr lang="en-US" sz="1700" b="1" dirty="0">
                <a:solidFill>
                  <a:srgbClr val="FF0000"/>
                </a:solidFill>
                <a:ea typeface="Calibri"/>
                <a:cs typeface="Calibri"/>
              </a:rPr>
              <a:t>reds </a:t>
            </a:r>
            <a:r>
              <a:rPr lang="en-US" sz="1700" dirty="0">
                <a:ea typeface="Calibri"/>
                <a:cs typeface="Calibri"/>
              </a:rPr>
              <a:t>and </a:t>
            </a:r>
            <a:r>
              <a:rPr lang="en-US" sz="1700" b="1" dirty="0">
                <a:solidFill>
                  <a:srgbClr val="FFC000"/>
                </a:solidFill>
                <a:ea typeface="Calibri"/>
                <a:cs typeface="Calibri"/>
              </a:rPr>
              <a:t>ambers</a:t>
            </a:r>
            <a:r>
              <a:rPr lang="en-US" sz="1700" b="1" dirty="0">
                <a:solidFill>
                  <a:srgbClr val="FF0000"/>
                </a:solidFill>
                <a:ea typeface="Calibri"/>
                <a:cs typeface="Calibri"/>
              </a:rPr>
              <a:t> </a:t>
            </a:r>
            <a:r>
              <a:rPr lang="en-US" sz="1700" dirty="0">
                <a:ea typeface="Calibri"/>
                <a:cs typeface="Calibri"/>
              </a:rPr>
              <a:t>into </a:t>
            </a:r>
            <a:r>
              <a:rPr lang="en-US" sz="1700" b="1" dirty="0">
                <a:solidFill>
                  <a:srgbClr val="00B050"/>
                </a:solidFill>
                <a:ea typeface="Calibri"/>
                <a:cs typeface="Calibri"/>
              </a:rPr>
              <a:t>greens, </a:t>
            </a:r>
            <a:r>
              <a:rPr lang="en-US" sz="1700" dirty="0">
                <a:ea typeface="Calibri"/>
                <a:cs typeface="Calibri"/>
              </a:rPr>
              <a:t>instead of focusing on things you already know really well.</a:t>
            </a:r>
          </a:p>
          <a:p>
            <a:endParaRPr lang="en-US" sz="1700" dirty="0">
              <a:ea typeface="Calibri"/>
              <a:cs typeface="Calibri"/>
            </a:endParaRPr>
          </a:p>
          <a:p>
            <a:pPr marL="256540" indent="-256540">
              <a:buFont typeface="Arial"/>
              <a:buChar char="•"/>
            </a:pPr>
            <a:r>
              <a:rPr lang="en-US" sz="1700" dirty="0">
                <a:ea typeface="Calibri"/>
                <a:cs typeface="Calibri"/>
              </a:rPr>
              <a:t>Identify the </a:t>
            </a:r>
            <a:r>
              <a:rPr lang="en-US" sz="1700" b="1" dirty="0">
                <a:solidFill>
                  <a:srgbClr val="0000FF"/>
                </a:solidFill>
                <a:ea typeface="Calibri"/>
                <a:cs typeface="Calibri"/>
              </a:rPr>
              <a:t>key themes </a:t>
            </a:r>
            <a:r>
              <a:rPr lang="en-US" sz="1700" dirty="0">
                <a:ea typeface="Calibri"/>
                <a:cs typeface="Calibri"/>
              </a:rPr>
              <a:t>for each English Literature text (e.g. fate, kingship, supernatural, ambition, loyalty (and lack of!), guilt in ‘Macbeth’) – and then write </a:t>
            </a:r>
            <a:r>
              <a:rPr lang="en-US" sz="1700" b="1" dirty="0">
                <a:solidFill>
                  <a:srgbClr val="0000FF"/>
                </a:solidFill>
                <a:ea typeface="Calibri"/>
                <a:cs typeface="Calibri"/>
              </a:rPr>
              <a:t>key chapters/scenes/moments in which we see these themes, </a:t>
            </a:r>
            <a:r>
              <a:rPr lang="en-US" sz="1700" dirty="0">
                <a:ea typeface="Calibri"/>
                <a:cs typeface="Calibri"/>
              </a:rPr>
              <a:t>as well as </a:t>
            </a:r>
            <a:r>
              <a:rPr lang="en-US" sz="1700" b="1" dirty="0">
                <a:solidFill>
                  <a:srgbClr val="0000FF"/>
                </a:solidFill>
                <a:ea typeface="Calibri"/>
                <a:cs typeface="Calibri"/>
              </a:rPr>
              <a:t>characters</a:t>
            </a:r>
            <a:r>
              <a:rPr lang="en-US" sz="1700" dirty="0">
                <a:ea typeface="Calibri"/>
                <a:cs typeface="Calibri"/>
              </a:rPr>
              <a:t> and </a:t>
            </a:r>
            <a:r>
              <a:rPr lang="en-US" sz="1700" b="1" dirty="0">
                <a:solidFill>
                  <a:srgbClr val="0000FF"/>
                </a:solidFill>
                <a:ea typeface="Calibri"/>
                <a:cs typeface="Calibri"/>
              </a:rPr>
              <a:t>quotes</a:t>
            </a:r>
            <a:r>
              <a:rPr lang="en-US" sz="1700" dirty="0">
                <a:solidFill>
                  <a:srgbClr val="0000FF"/>
                </a:solidFill>
                <a:ea typeface="Calibri"/>
                <a:cs typeface="Calibri"/>
              </a:rPr>
              <a:t> </a:t>
            </a:r>
            <a:r>
              <a:rPr lang="en-US" sz="1700" dirty="0">
                <a:ea typeface="Calibri"/>
                <a:cs typeface="Calibri"/>
              </a:rPr>
              <a:t>the themes relate to. </a:t>
            </a:r>
            <a:r>
              <a:rPr lang="en-US" sz="1700" b="1" dirty="0">
                <a:solidFill>
                  <a:srgbClr val="FF0000"/>
                </a:solidFill>
                <a:ea typeface="Calibri"/>
                <a:cs typeface="Calibri"/>
              </a:rPr>
              <a:t>R</a:t>
            </a:r>
            <a:r>
              <a:rPr lang="en-US" sz="1700" b="1" dirty="0">
                <a:solidFill>
                  <a:srgbClr val="FFC000"/>
                </a:solidFill>
                <a:ea typeface="Calibri"/>
                <a:cs typeface="Calibri"/>
              </a:rPr>
              <a:t>A</a:t>
            </a:r>
            <a:r>
              <a:rPr lang="en-US" sz="1700" b="1" dirty="0">
                <a:solidFill>
                  <a:schemeClr val="accent6">
                    <a:lumMod val="75000"/>
                  </a:schemeClr>
                </a:solidFill>
                <a:ea typeface="Calibri"/>
                <a:cs typeface="Calibri"/>
              </a:rPr>
              <a:t>G</a:t>
            </a:r>
            <a:r>
              <a:rPr lang="en-US" sz="1700" dirty="0">
                <a:ea typeface="Calibri"/>
                <a:cs typeface="Calibri"/>
              </a:rPr>
              <a:t>-rate your </a:t>
            </a:r>
            <a:r>
              <a:rPr lang="en-US" sz="1700">
                <a:ea typeface="Calibri"/>
                <a:cs typeface="Calibri"/>
              </a:rPr>
              <a:t>knowledge for each </a:t>
            </a:r>
            <a:r>
              <a:rPr lang="en-US" sz="1700" dirty="0">
                <a:ea typeface="Calibri"/>
                <a:cs typeface="Calibri"/>
              </a:rPr>
              <a:t>theme, and again, </a:t>
            </a:r>
            <a:r>
              <a:rPr lang="en-GB" sz="1700" dirty="0">
                <a:ea typeface="Calibri"/>
                <a:cs typeface="Calibri"/>
              </a:rPr>
              <a:t>prioritise revising</a:t>
            </a:r>
            <a:r>
              <a:rPr lang="en-US" sz="1700" dirty="0">
                <a:ea typeface="Calibri"/>
                <a:cs typeface="Calibri"/>
              </a:rPr>
              <a:t> the </a:t>
            </a:r>
            <a:r>
              <a:rPr lang="en-US" sz="1700" b="1" dirty="0">
                <a:solidFill>
                  <a:srgbClr val="FF0000"/>
                </a:solidFill>
                <a:ea typeface="Calibri"/>
                <a:cs typeface="Calibri"/>
              </a:rPr>
              <a:t>reds</a:t>
            </a:r>
            <a:r>
              <a:rPr lang="en-US" sz="1700" dirty="0">
                <a:ea typeface="Calibri"/>
                <a:cs typeface="Calibri"/>
              </a:rPr>
              <a:t> and </a:t>
            </a:r>
            <a:r>
              <a:rPr lang="en-US" sz="1700" b="1" dirty="0">
                <a:solidFill>
                  <a:srgbClr val="FFC000"/>
                </a:solidFill>
                <a:ea typeface="Calibri"/>
                <a:cs typeface="Calibri"/>
              </a:rPr>
              <a:t>ambers.</a:t>
            </a:r>
          </a:p>
          <a:p>
            <a:endParaRPr lang="en-US" sz="1700" b="1" dirty="0">
              <a:solidFill>
                <a:srgbClr val="0000FF"/>
              </a:solidFill>
              <a:ea typeface="Calibri"/>
              <a:cs typeface="Calibri"/>
            </a:endParaRPr>
          </a:p>
          <a:p>
            <a:pPr marL="256540" indent="-256540">
              <a:buFont typeface="Arial"/>
              <a:buChar char="•"/>
            </a:pPr>
            <a:r>
              <a:rPr lang="en-US" sz="1700" b="1" dirty="0">
                <a:solidFill>
                  <a:srgbClr val="0000FF"/>
                </a:solidFill>
                <a:ea typeface="Calibri"/>
                <a:cs typeface="Calibri"/>
              </a:rPr>
              <a:t>Revise all set texts </a:t>
            </a:r>
            <a:r>
              <a:rPr lang="en-US" sz="1700" dirty="0">
                <a:ea typeface="Calibri"/>
                <a:cs typeface="Calibri"/>
              </a:rPr>
              <a:t>– but spend more time on the texts you know least well. Your mock exam results for the two English Literature papers should guide you with this.</a:t>
            </a:r>
          </a:p>
          <a:p>
            <a:endParaRPr lang="en-US" sz="1700" dirty="0">
              <a:ea typeface="Calibri"/>
              <a:cs typeface="Calibri"/>
            </a:endParaRP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99B0884-9CB0-55E8-6A8D-0B1D974EB0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67069" y="421413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445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476"/>
    </mc:Choice>
    <mc:Fallback xmlns="">
      <p:transition spd="slow" advTm="894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947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7EA480-D9B9-A9BB-1B64-7F3402EBA0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2824383-E30D-C052-9F61-3ABA512F70F0}"/>
              </a:ext>
            </a:extLst>
          </p:cNvPr>
          <p:cNvSpPr txBox="1"/>
          <p:nvPr/>
        </p:nvSpPr>
        <p:spPr>
          <a:xfrm>
            <a:off x="0" y="44637"/>
            <a:ext cx="9144000" cy="57708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300" b="1" dirty="0">
                <a:solidFill>
                  <a:srgbClr val="FF0000"/>
                </a:solidFill>
                <a:cs typeface="Calibri"/>
              </a:rPr>
              <a:t>R</a:t>
            </a:r>
            <a:r>
              <a:rPr lang="en-US" sz="3300" b="1" dirty="0">
                <a:solidFill>
                  <a:srgbClr val="FFC000"/>
                </a:solidFill>
                <a:cs typeface="Calibri"/>
              </a:rPr>
              <a:t>A</a:t>
            </a:r>
            <a:r>
              <a:rPr lang="en-US" sz="3300" b="1" dirty="0">
                <a:solidFill>
                  <a:schemeClr val="accent6">
                    <a:lumMod val="75000"/>
                  </a:schemeClr>
                </a:solidFill>
                <a:cs typeface="Calibri"/>
              </a:rPr>
              <a:t>G</a:t>
            </a:r>
            <a:r>
              <a:rPr lang="en-US" sz="3300" b="1" dirty="0">
                <a:cs typeface="Calibri"/>
              </a:rPr>
              <a:t>-rating examples…</a:t>
            </a:r>
            <a:endParaRPr lang="en-US" sz="3300" b="1" dirty="0">
              <a:ea typeface="Calibri"/>
              <a:cs typeface="Calibri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9ECBFC3-92E6-05D5-8F58-EB575E00D64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0477" t="23307" r="51746" b="8148"/>
          <a:stretch/>
        </p:blipFill>
        <p:spPr>
          <a:xfrm>
            <a:off x="4984189" y="552914"/>
            <a:ext cx="4087240" cy="417148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DD1D865-6805-A147-3006-F08EAD880C0D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3016" t="25679" r="22619" b="9406"/>
          <a:stretch/>
        </p:blipFill>
        <p:spPr>
          <a:xfrm>
            <a:off x="72571" y="946684"/>
            <a:ext cx="4839047" cy="325013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426523C-9697-76EA-41C6-B9A21AD41BB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28318" y="427809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268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294"/>
    </mc:Choice>
    <mc:Fallback xmlns="">
      <p:transition spd="slow" advTm="262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15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7EA480-D9B9-A9BB-1B64-7F3402EBA0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2824383-E30D-C052-9F61-3ABA512F70F0}"/>
              </a:ext>
            </a:extLst>
          </p:cNvPr>
          <p:cNvSpPr txBox="1"/>
          <p:nvPr/>
        </p:nvSpPr>
        <p:spPr>
          <a:xfrm>
            <a:off x="781229" y="57689"/>
            <a:ext cx="4588826" cy="43858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 dirty="0">
                <a:solidFill>
                  <a:srgbClr val="FF0000"/>
                </a:solidFill>
                <a:cs typeface="Calibri"/>
              </a:rPr>
              <a:t>English Language Revision Tips…</a:t>
            </a:r>
            <a:endParaRPr lang="en-US" sz="2400" b="1" dirty="0">
              <a:solidFill>
                <a:srgbClr val="FF0000"/>
              </a:solidFill>
              <a:ea typeface="Calibri"/>
              <a:cs typeface="Calibri"/>
            </a:endParaRPr>
          </a:p>
        </p:txBody>
      </p:sp>
      <p:pic>
        <p:nvPicPr>
          <p:cNvPr id="6" name="Picture 5" descr="Seneca | Free Interactive Content &amp; Questions for Grade 8-12">
            <a:extLst>
              <a:ext uri="{FF2B5EF4-FFF2-40B4-BE49-F238E27FC236}">
                <a16:creationId xmlns:a16="http://schemas.microsoft.com/office/drawing/2014/main" id="{ADBE8171-A5CB-DC49-91CB-432D17BA3A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07771" y="57689"/>
            <a:ext cx="1343026" cy="708875"/>
          </a:xfrm>
          <a:prstGeom prst="rect">
            <a:avLst/>
          </a:prstGeom>
        </p:spPr>
      </p:pic>
      <p:pic>
        <p:nvPicPr>
          <p:cNvPr id="7" name="Picture 6" descr="BBC Bitesize free learning resources for all school ages | Our Time">
            <a:extLst>
              <a:ext uri="{FF2B5EF4-FFF2-40B4-BE49-F238E27FC236}">
                <a16:creationId xmlns:a16="http://schemas.microsoft.com/office/drawing/2014/main" id="{5960F186-A7B4-08E6-0D9A-EA8A5C117E7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07771" y="798781"/>
            <a:ext cx="1343026" cy="1378745"/>
          </a:xfrm>
          <a:prstGeom prst="rect">
            <a:avLst/>
          </a:prstGeom>
        </p:spPr>
      </p:pic>
      <p:pic>
        <p:nvPicPr>
          <p:cNvPr id="8" name="Picture 7" descr="A cartoon of a person wearing a graduation cap&#10;&#10;Description automatically generated">
            <a:extLst>
              <a:ext uri="{FF2B5EF4-FFF2-40B4-BE49-F238E27FC236}">
                <a16:creationId xmlns:a16="http://schemas.microsoft.com/office/drawing/2014/main" id="{B0DD252D-3AC3-C7E9-B10A-0062BAA1108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50633" y="2252534"/>
            <a:ext cx="1257300" cy="1257300"/>
          </a:xfrm>
          <a:prstGeom prst="rect">
            <a:avLst/>
          </a:prstGeom>
        </p:spPr>
      </p:pic>
      <p:pic>
        <p:nvPicPr>
          <p:cNvPr id="9" name="Picture 8" descr="A person with glasses smiling with arms crossed&#10;&#10;Description automatically generated">
            <a:extLst>
              <a:ext uri="{FF2B5EF4-FFF2-40B4-BE49-F238E27FC236}">
                <a16:creationId xmlns:a16="http://schemas.microsoft.com/office/drawing/2014/main" id="{AAE22277-9DA2-BFE9-0D8A-D8C006D4B35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95281" y="3466971"/>
            <a:ext cx="1257300" cy="12573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8CF70A8-C6CA-E10E-820C-812AFB37EBD7}"/>
              </a:ext>
            </a:extLst>
          </p:cNvPr>
          <p:cNvSpPr txBox="1"/>
          <p:nvPr/>
        </p:nvSpPr>
        <p:spPr>
          <a:xfrm>
            <a:off x="-490" y="575551"/>
            <a:ext cx="6282272" cy="538609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57175" indent="-257175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350" dirty="0">
                <a:cs typeface="Calibri"/>
              </a:rPr>
              <a:t>Use your </a:t>
            </a:r>
            <a:r>
              <a:rPr lang="en-US" sz="1350" b="1" dirty="0">
                <a:solidFill>
                  <a:srgbClr val="FF0000"/>
                </a:solidFill>
                <a:cs typeface="Calibri"/>
              </a:rPr>
              <a:t>CGP guides!</a:t>
            </a:r>
            <a:endParaRPr lang="en-US" sz="1350" dirty="0">
              <a:ea typeface="Calibri"/>
              <a:cs typeface="Calibri"/>
            </a:endParaRPr>
          </a:p>
          <a:p>
            <a:pPr marL="257175" indent="-257175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350" dirty="0">
                <a:ea typeface="Calibri"/>
                <a:cs typeface="Calibri"/>
              </a:rPr>
              <a:t>Complete </a:t>
            </a:r>
            <a:r>
              <a:rPr lang="en-US" sz="1350" b="1" dirty="0">
                <a:solidFill>
                  <a:srgbClr val="FF0000"/>
                </a:solidFill>
                <a:ea typeface="Calibri"/>
                <a:cs typeface="Calibri"/>
              </a:rPr>
              <a:t>past papers</a:t>
            </a:r>
            <a:endParaRPr lang="en-US" sz="1350" dirty="0">
              <a:ea typeface="Calibri"/>
              <a:cs typeface="Calibri"/>
            </a:endParaRPr>
          </a:p>
          <a:p>
            <a:pPr marL="257175" indent="-257175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350" dirty="0">
                <a:cs typeface="Calibri"/>
              </a:rPr>
              <a:t>Use the revision materials and notes on the </a:t>
            </a:r>
            <a:r>
              <a:rPr lang="en-US" sz="1350" b="1" dirty="0">
                <a:solidFill>
                  <a:srgbClr val="FF0000"/>
                </a:solidFill>
                <a:cs typeface="Calibri"/>
              </a:rPr>
              <a:t>BBC GCSE Bitesize</a:t>
            </a:r>
            <a:r>
              <a:rPr lang="en-US" sz="1350" dirty="0">
                <a:cs typeface="Calibri"/>
              </a:rPr>
              <a:t> website</a:t>
            </a:r>
            <a:endParaRPr lang="en-US" sz="1350" dirty="0">
              <a:ea typeface="Calibri"/>
              <a:cs typeface="Calibri"/>
            </a:endParaRPr>
          </a:p>
          <a:p>
            <a:pPr marL="257175" indent="-257175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350" dirty="0">
                <a:ea typeface="+mn-lt"/>
                <a:cs typeface="+mn-lt"/>
              </a:rPr>
              <a:t>Make </a:t>
            </a:r>
            <a:r>
              <a:rPr lang="en-US" sz="1350" b="1" dirty="0">
                <a:solidFill>
                  <a:srgbClr val="FF0000"/>
                </a:solidFill>
                <a:ea typeface="+mn-lt"/>
                <a:cs typeface="+mn-lt"/>
              </a:rPr>
              <a:t>revision cards</a:t>
            </a:r>
            <a:r>
              <a:rPr lang="en-US" sz="1350" dirty="0">
                <a:ea typeface="+mn-lt"/>
                <a:cs typeface="+mn-lt"/>
              </a:rPr>
              <a:t> for </a:t>
            </a:r>
            <a:r>
              <a:rPr lang="en-US" sz="1350" b="1" dirty="0">
                <a:solidFill>
                  <a:srgbClr val="FF0000"/>
                </a:solidFill>
                <a:ea typeface="+mn-lt"/>
                <a:cs typeface="+mn-lt"/>
              </a:rPr>
              <a:t>methods. </a:t>
            </a:r>
            <a:r>
              <a:rPr lang="en-US" sz="1350" dirty="0">
                <a:ea typeface="+mn-lt"/>
                <a:cs typeface="+mn-lt"/>
              </a:rPr>
              <a:t>Try the </a:t>
            </a:r>
            <a:r>
              <a:rPr lang="en-US" sz="1350" b="1" dirty="0">
                <a:solidFill>
                  <a:srgbClr val="FF0000"/>
                </a:solidFill>
                <a:ea typeface="+mn-lt"/>
                <a:cs typeface="+mn-lt"/>
              </a:rPr>
              <a:t>Anki app!</a:t>
            </a:r>
            <a:endParaRPr lang="en-US" sz="1350" b="1" dirty="0">
              <a:solidFill>
                <a:srgbClr val="FF0000"/>
              </a:solidFill>
              <a:ea typeface="Calibri"/>
              <a:cs typeface="Calibri"/>
            </a:endParaRPr>
          </a:p>
          <a:p>
            <a:pPr marL="257175" indent="-257175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350" dirty="0">
                <a:ea typeface="Calibri"/>
                <a:cs typeface="Calibri"/>
              </a:rPr>
              <a:t>Create </a:t>
            </a:r>
            <a:r>
              <a:rPr lang="en-US" sz="1350" b="1" dirty="0">
                <a:solidFill>
                  <a:srgbClr val="FF0000"/>
                </a:solidFill>
                <a:ea typeface="Calibri"/>
                <a:cs typeface="Calibri"/>
              </a:rPr>
              <a:t>mind maps</a:t>
            </a:r>
            <a:r>
              <a:rPr lang="en-US" sz="1350" dirty="0">
                <a:ea typeface="Calibri"/>
                <a:cs typeface="Calibri"/>
              </a:rPr>
              <a:t> or </a:t>
            </a:r>
            <a:r>
              <a:rPr lang="en-US" sz="1350" b="1" dirty="0">
                <a:solidFill>
                  <a:srgbClr val="FF0000"/>
                </a:solidFill>
                <a:ea typeface="Calibri"/>
                <a:cs typeface="Calibri"/>
              </a:rPr>
              <a:t>knowledge </a:t>
            </a:r>
            <a:r>
              <a:rPr lang="en-US" sz="1350" b="1" dirty="0" err="1">
                <a:solidFill>
                  <a:srgbClr val="FF0000"/>
                </a:solidFill>
                <a:ea typeface="Calibri"/>
                <a:cs typeface="Calibri"/>
              </a:rPr>
              <a:t>organisers</a:t>
            </a:r>
            <a:r>
              <a:rPr lang="en-US" sz="1350" dirty="0">
                <a:ea typeface="Calibri"/>
                <a:cs typeface="Calibri"/>
              </a:rPr>
              <a:t> for each </a:t>
            </a:r>
            <a:r>
              <a:rPr lang="en-US" dirty="0">
                <a:ea typeface="Calibri"/>
                <a:cs typeface="Calibri"/>
              </a:rPr>
              <a:t>paper (fiction and non-fiction)</a:t>
            </a:r>
            <a:endParaRPr lang="en-US" sz="1350" dirty="0">
              <a:ea typeface="Calibri"/>
              <a:cs typeface="Calibri"/>
            </a:endParaRPr>
          </a:p>
          <a:p>
            <a:pPr marL="257175" indent="-257175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350" dirty="0">
                <a:ea typeface="Calibri"/>
                <a:cs typeface="Calibri"/>
              </a:rPr>
              <a:t>Revise </a:t>
            </a:r>
            <a:r>
              <a:rPr lang="en-US" sz="1350" b="1" dirty="0">
                <a:solidFill>
                  <a:srgbClr val="FF0000"/>
                </a:solidFill>
                <a:ea typeface="Calibri"/>
                <a:cs typeface="Calibri"/>
              </a:rPr>
              <a:t>key terminology</a:t>
            </a:r>
            <a:r>
              <a:rPr lang="en-US" sz="1350" dirty="0">
                <a:ea typeface="Calibri"/>
                <a:cs typeface="Calibri"/>
              </a:rPr>
              <a:t> for both papers (e.g. DAFOREST; pathetic fallacy; symbolism; allegory; allusion; anaphora; rhetorical question)</a:t>
            </a:r>
          </a:p>
          <a:p>
            <a:pPr marL="257175" indent="-257175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350" dirty="0">
                <a:ea typeface="Calibri"/>
                <a:cs typeface="Calibri"/>
              </a:rPr>
              <a:t>Re-read</a:t>
            </a:r>
            <a:r>
              <a:rPr lang="en-US" sz="1350" dirty="0">
                <a:ea typeface="+mn-lt"/>
                <a:cs typeface="+mn-lt"/>
              </a:rPr>
              <a:t> your </a:t>
            </a:r>
            <a:r>
              <a:rPr lang="en-US" sz="1350" b="1" dirty="0">
                <a:solidFill>
                  <a:srgbClr val="FF0000"/>
                </a:solidFill>
                <a:ea typeface="+mn-lt"/>
                <a:cs typeface="+mn-lt"/>
              </a:rPr>
              <a:t>exercise books/class notes</a:t>
            </a:r>
            <a:r>
              <a:rPr lang="en-US" sz="1350" b="1" dirty="0">
                <a:ea typeface="+mn-lt"/>
                <a:cs typeface="+mn-lt"/>
              </a:rPr>
              <a:t> </a:t>
            </a:r>
            <a:r>
              <a:rPr lang="en-US" sz="1350" dirty="0">
                <a:ea typeface="+mn-lt"/>
                <a:cs typeface="+mn-lt"/>
              </a:rPr>
              <a:t>regularly</a:t>
            </a:r>
          </a:p>
          <a:p>
            <a:pPr marL="257175" indent="-257175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350" b="1" dirty="0" err="1">
                <a:solidFill>
                  <a:srgbClr val="FF0000"/>
                </a:solidFill>
                <a:ea typeface="+mn-lt"/>
                <a:cs typeface="+mn-lt"/>
              </a:rPr>
              <a:t>Practise</a:t>
            </a:r>
            <a:r>
              <a:rPr lang="en-US" sz="1350" b="1" dirty="0">
                <a:solidFill>
                  <a:srgbClr val="FF0000"/>
                </a:solidFill>
                <a:ea typeface="+mn-lt"/>
                <a:cs typeface="+mn-lt"/>
              </a:rPr>
              <a:t> writing essays</a:t>
            </a:r>
            <a:r>
              <a:rPr lang="en-US" sz="1350" dirty="0">
                <a:ea typeface="+mn-lt"/>
                <a:cs typeface="+mn-lt"/>
              </a:rPr>
              <a:t> and developing your ability to structure your responses</a:t>
            </a:r>
          </a:p>
          <a:p>
            <a:pPr marL="257175" indent="-257175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350" b="1" dirty="0" err="1">
                <a:solidFill>
                  <a:srgbClr val="FF0000"/>
                </a:solidFill>
                <a:ea typeface="+mn-lt"/>
                <a:cs typeface="+mn-lt"/>
              </a:rPr>
              <a:t>Practise</a:t>
            </a:r>
            <a:r>
              <a:rPr lang="en-US" sz="1350" b="1" dirty="0">
                <a:solidFill>
                  <a:srgbClr val="FF0000"/>
                </a:solidFill>
                <a:ea typeface="+mn-lt"/>
                <a:cs typeface="+mn-lt"/>
              </a:rPr>
              <a:t> writing descriptive and narrative pieces</a:t>
            </a:r>
            <a:r>
              <a:rPr lang="en-US" sz="1350" dirty="0">
                <a:ea typeface="+mn-lt"/>
                <a:cs typeface="+mn-lt"/>
              </a:rPr>
              <a:t> and developing your ability to structure your responses</a:t>
            </a:r>
          </a:p>
          <a:p>
            <a:pPr marL="257175" indent="-257175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350" b="1" dirty="0">
                <a:solidFill>
                  <a:srgbClr val="FF0000"/>
                </a:solidFill>
                <a:ea typeface="+mn-lt"/>
                <a:cs typeface="+mn-lt"/>
              </a:rPr>
              <a:t>Read a range of fiction texts </a:t>
            </a:r>
            <a:r>
              <a:rPr lang="en-US" sz="1350" dirty="0">
                <a:ea typeface="+mn-lt"/>
                <a:cs typeface="+mn-lt"/>
              </a:rPr>
              <a:t>from the twentieth century and </a:t>
            </a:r>
            <a:r>
              <a:rPr lang="en-US" sz="1350" b="1" dirty="0" err="1">
                <a:solidFill>
                  <a:srgbClr val="FF0000"/>
                </a:solidFill>
                <a:ea typeface="+mn-lt"/>
                <a:cs typeface="+mn-lt"/>
              </a:rPr>
              <a:t>analyse</a:t>
            </a:r>
            <a:r>
              <a:rPr lang="en-US" sz="1350" b="1" dirty="0">
                <a:solidFill>
                  <a:srgbClr val="FF0000"/>
                </a:solidFill>
                <a:ea typeface="+mn-lt"/>
                <a:cs typeface="+mn-lt"/>
              </a:rPr>
              <a:t> the methods used </a:t>
            </a:r>
            <a:r>
              <a:rPr lang="en-US" sz="1350" dirty="0">
                <a:ea typeface="+mn-lt"/>
                <a:cs typeface="+mn-lt"/>
              </a:rPr>
              <a:t>(language and structure) to prepare for Paper 1.</a:t>
            </a:r>
          </a:p>
          <a:p>
            <a:pPr marL="257175" indent="-257175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350" b="1" dirty="0">
                <a:solidFill>
                  <a:srgbClr val="FF0000"/>
                </a:solidFill>
                <a:ea typeface="+mn-lt"/>
                <a:cs typeface="+mn-lt"/>
              </a:rPr>
              <a:t>Read a range of non-fiction texts </a:t>
            </a:r>
            <a:r>
              <a:rPr lang="en-US" sz="1350" dirty="0">
                <a:ea typeface="+mn-lt"/>
                <a:cs typeface="+mn-lt"/>
              </a:rPr>
              <a:t>from the 19</a:t>
            </a:r>
            <a:r>
              <a:rPr lang="en-US" sz="1350" baseline="30000" dirty="0">
                <a:ea typeface="+mn-lt"/>
                <a:cs typeface="+mn-lt"/>
              </a:rPr>
              <a:t>th</a:t>
            </a:r>
            <a:r>
              <a:rPr lang="en-US" sz="1350" dirty="0">
                <a:ea typeface="+mn-lt"/>
                <a:cs typeface="+mn-lt"/>
              </a:rPr>
              <a:t>, 20</a:t>
            </a:r>
            <a:r>
              <a:rPr lang="en-US" sz="1350" baseline="30000" dirty="0">
                <a:ea typeface="+mn-lt"/>
                <a:cs typeface="+mn-lt"/>
              </a:rPr>
              <a:t>th</a:t>
            </a:r>
            <a:r>
              <a:rPr lang="en-US" sz="1350" dirty="0">
                <a:ea typeface="+mn-lt"/>
                <a:cs typeface="+mn-lt"/>
              </a:rPr>
              <a:t> and 21</a:t>
            </a:r>
            <a:r>
              <a:rPr lang="en-US" sz="1350" baseline="30000" dirty="0">
                <a:ea typeface="+mn-lt"/>
                <a:cs typeface="+mn-lt"/>
              </a:rPr>
              <a:t>st</a:t>
            </a:r>
            <a:r>
              <a:rPr lang="en-US" sz="1350" dirty="0">
                <a:ea typeface="+mn-lt"/>
                <a:cs typeface="+mn-lt"/>
              </a:rPr>
              <a:t> centuries and </a:t>
            </a:r>
            <a:r>
              <a:rPr lang="en-US" sz="1350" b="1" dirty="0" err="1">
                <a:solidFill>
                  <a:srgbClr val="FF0000"/>
                </a:solidFill>
                <a:ea typeface="+mn-lt"/>
                <a:cs typeface="+mn-lt"/>
              </a:rPr>
              <a:t>analyse</a:t>
            </a:r>
            <a:r>
              <a:rPr lang="en-US" sz="1350" b="1" dirty="0">
                <a:solidFill>
                  <a:srgbClr val="FF0000"/>
                </a:solidFill>
                <a:ea typeface="+mn-lt"/>
                <a:cs typeface="+mn-lt"/>
              </a:rPr>
              <a:t> the language methods used </a:t>
            </a:r>
            <a:r>
              <a:rPr lang="en-US" sz="1350" dirty="0">
                <a:ea typeface="+mn-lt"/>
                <a:cs typeface="+mn-lt"/>
              </a:rPr>
              <a:t>language to prepare for Paper 2. Newspaper websites like </a:t>
            </a:r>
            <a:r>
              <a:rPr lang="en-US" sz="1350" i="1" dirty="0">
                <a:ea typeface="+mn-lt"/>
                <a:cs typeface="+mn-lt"/>
              </a:rPr>
              <a:t>The Guardian </a:t>
            </a:r>
            <a:r>
              <a:rPr lang="en-US" sz="1350" dirty="0">
                <a:ea typeface="+mn-lt"/>
                <a:cs typeface="+mn-lt"/>
              </a:rPr>
              <a:t>are useful for this!</a:t>
            </a:r>
          </a:p>
          <a:p>
            <a:pPr marL="257175" indent="-257175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350" b="1" dirty="0" err="1">
                <a:solidFill>
                  <a:srgbClr val="FF0000"/>
                </a:solidFill>
                <a:ea typeface="+mn-lt"/>
                <a:cs typeface="+mn-lt"/>
              </a:rPr>
              <a:t>Practise</a:t>
            </a:r>
            <a:r>
              <a:rPr lang="en-US" sz="1350" b="1" dirty="0">
                <a:solidFill>
                  <a:srgbClr val="FF0000"/>
                </a:solidFill>
                <a:ea typeface="+mn-lt"/>
                <a:cs typeface="+mn-lt"/>
              </a:rPr>
              <a:t> writing in timed conditions </a:t>
            </a:r>
            <a:r>
              <a:rPr lang="en-US" sz="1350" dirty="0">
                <a:ea typeface="+mn-lt"/>
                <a:cs typeface="+mn-lt"/>
              </a:rPr>
              <a:t>– and time yourself!</a:t>
            </a:r>
          </a:p>
          <a:p>
            <a:pPr marL="257175" indent="-257175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FF0000"/>
                </a:solidFill>
                <a:ea typeface="+mn-lt"/>
                <a:cs typeface="+mn-lt"/>
              </a:rPr>
              <a:t>Seneca Learning </a:t>
            </a:r>
            <a:r>
              <a:rPr lang="en-US" sz="1400" dirty="0">
                <a:ea typeface="+mn-lt"/>
                <a:cs typeface="+mn-lt"/>
              </a:rPr>
              <a:t>website</a:t>
            </a:r>
          </a:p>
          <a:p>
            <a:pPr marL="257175" indent="-257175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FF0000"/>
                </a:solidFill>
                <a:ea typeface="+mn-lt"/>
                <a:cs typeface="+mn-lt"/>
              </a:rPr>
              <a:t>‘</a:t>
            </a:r>
            <a:r>
              <a:rPr lang="en-US" sz="1400" b="1" dirty="0" err="1">
                <a:solidFill>
                  <a:srgbClr val="FF0000"/>
                </a:solidFill>
                <a:ea typeface="+mn-lt"/>
                <a:cs typeface="+mn-lt"/>
              </a:rPr>
              <a:t>Mr</a:t>
            </a:r>
            <a:r>
              <a:rPr lang="en-US" sz="1400" b="1" dirty="0">
                <a:solidFill>
                  <a:srgbClr val="FF0000"/>
                </a:solidFill>
                <a:ea typeface="+mn-lt"/>
                <a:cs typeface="+mn-lt"/>
              </a:rPr>
              <a:t> </a:t>
            </a:r>
            <a:r>
              <a:rPr lang="en-US" sz="1400" b="1" dirty="0" err="1">
                <a:solidFill>
                  <a:srgbClr val="FF0000"/>
                </a:solidFill>
                <a:ea typeface="+mn-lt"/>
                <a:cs typeface="+mn-lt"/>
              </a:rPr>
              <a:t>Bruff</a:t>
            </a:r>
            <a:r>
              <a:rPr lang="en-US" sz="1400" b="1" dirty="0">
                <a:solidFill>
                  <a:srgbClr val="FF0000"/>
                </a:solidFill>
                <a:ea typeface="+mn-lt"/>
                <a:cs typeface="+mn-lt"/>
              </a:rPr>
              <a:t>’, ‘</a:t>
            </a:r>
            <a:r>
              <a:rPr lang="en-US" sz="1400" b="1" dirty="0" err="1">
                <a:solidFill>
                  <a:srgbClr val="FF0000"/>
                </a:solidFill>
                <a:ea typeface="+mn-lt"/>
                <a:cs typeface="+mn-lt"/>
              </a:rPr>
              <a:t>Mr</a:t>
            </a:r>
            <a:r>
              <a:rPr lang="en-US" sz="1400" b="1" dirty="0">
                <a:solidFill>
                  <a:srgbClr val="FF0000"/>
                </a:solidFill>
                <a:ea typeface="+mn-lt"/>
                <a:cs typeface="+mn-lt"/>
              </a:rPr>
              <a:t> Everything English’, ‘</a:t>
            </a:r>
            <a:r>
              <a:rPr lang="en-US" sz="1400" b="1" dirty="0" err="1">
                <a:solidFill>
                  <a:srgbClr val="FF0000"/>
                </a:solidFill>
                <a:ea typeface="+mn-lt"/>
                <a:cs typeface="+mn-lt"/>
              </a:rPr>
              <a:t>Mr</a:t>
            </a:r>
            <a:r>
              <a:rPr lang="en-US" sz="1400" b="1" dirty="0">
                <a:solidFill>
                  <a:srgbClr val="FF0000"/>
                </a:solidFill>
                <a:ea typeface="+mn-lt"/>
                <a:cs typeface="+mn-lt"/>
              </a:rPr>
              <a:t> Salles Teaches English’ YouTube channels</a:t>
            </a:r>
            <a:endParaRPr lang="en-US" dirty="0">
              <a:ea typeface="+mn-lt"/>
              <a:cs typeface="+mn-lt"/>
            </a:endParaRPr>
          </a:p>
          <a:p>
            <a:pPr marL="257175" indent="-257175">
              <a:buClr>
                <a:prstClr val="black"/>
              </a:buClr>
              <a:buFont typeface="Arial" panose="020B0604020202020204" pitchFamily="34" charset="0"/>
              <a:buChar char="•"/>
            </a:pPr>
            <a:endParaRPr lang="en-US" sz="1400" dirty="0">
              <a:ea typeface="+mn-lt"/>
              <a:cs typeface="+mn-lt"/>
            </a:endParaRPr>
          </a:p>
          <a:p>
            <a:endParaRPr lang="en-US" sz="1400" dirty="0">
              <a:ea typeface="Calibri"/>
              <a:cs typeface="Calibri"/>
            </a:endParaRPr>
          </a:p>
          <a:p>
            <a:pPr marL="256540" indent="-256540">
              <a:buChar char="•"/>
            </a:pPr>
            <a:endParaRPr lang="en-US" sz="1500" dirty="0">
              <a:ea typeface="Calibri"/>
              <a:cs typeface="Calibri"/>
            </a:endParaRPr>
          </a:p>
          <a:p>
            <a:endParaRPr lang="en-US" sz="1500" dirty="0">
              <a:ea typeface="Calibri"/>
              <a:cs typeface="Calibri"/>
            </a:endParaRPr>
          </a:p>
          <a:p>
            <a:pPr marL="256540" indent="-256540">
              <a:buFont typeface="Arial"/>
              <a:buChar char="•"/>
            </a:pPr>
            <a:endParaRPr lang="en-US" sz="1500" dirty="0">
              <a:ea typeface="Calibri"/>
              <a:cs typeface="Calibri"/>
            </a:endParaRPr>
          </a:p>
          <a:p>
            <a:pPr marL="256540" indent="-256540">
              <a:buFont typeface="Arial"/>
              <a:buChar char="•"/>
            </a:pPr>
            <a:endParaRPr lang="en-US" sz="1500" dirty="0">
              <a:ea typeface="Calibri"/>
              <a:cs typeface="Calibri"/>
            </a:endParaRPr>
          </a:p>
        </p:txBody>
      </p:sp>
      <p:pic>
        <p:nvPicPr>
          <p:cNvPr id="10" name="Picture 9" descr="Anki (software) - Wikipedia">
            <a:extLst>
              <a:ext uri="{FF2B5EF4-FFF2-40B4-BE49-F238E27FC236}">
                <a16:creationId xmlns:a16="http://schemas.microsoft.com/office/drawing/2014/main" id="{86D6FB07-DDF5-C413-ADB4-45717782E86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13934" y="4018522"/>
            <a:ext cx="727192" cy="714589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DCE26713-AE75-7750-3E1D-35EFBA5655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1175" y="2625166"/>
            <a:ext cx="955814" cy="1352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Mr. Mack Writing Essentials... - Mr. Mack Writing Essentials">
            <a:extLst>
              <a:ext uri="{FF2B5EF4-FFF2-40B4-BE49-F238E27FC236}">
                <a16:creationId xmlns:a16="http://schemas.microsoft.com/office/drawing/2014/main" id="{C2580CCF-1F9C-83EB-F6AF-1720A4405A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6702" y="57689"/>
            <a:ext cx="1414463" cy="1821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Frog VLE SK Seri Nilam, Kuala Lumpur: Apakah itu Frog VLE?">
            <a:extLst>
              <a:ext uri="{FF2B5EF4-FFF2-40B4-BE49-F238E27FC236}">
                <a16:creationId xmlns:a16="http://schemas.microsoft.com/office/drawing/2014/main" id="{DCBC2EC2-1B2B-A071-FDED-81D74A2FC9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4994" y="3716245"/>
            <a:ext cx="955815" cy="604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The Guardian – Black In Data">
            <a:extLst>
              <a:ext uri="{FF2B5EF4-FFF2-40B4-BE49-F238E27FC236}">
                <a16:creationId xmlns:a16="http://schemas.microsoft.com/office/drawing/2014/main" id="{7378C2E0-5448-72FA-DFBB-CF895C18DD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8388" y="1932762"/>
            <a:ext cx="1170359" cy="638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74CE189-57DA-B7EB-AF75-49814E7F36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6397719" y="426059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841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487"/>
    </mc:Choice>
    <mc:Fallback xmlns="">
      <p:transition spd="slow" advTm="674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31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B9B04A0-F299-6800-1467-D90D09363B3E}"/>
              </a:ext>
            </a:extLst>
          </p:cNvPr>
          <p:cNvSpPr txBox="1"/>
          <p:nvPr/>
        </p:nvSpPr>
        <p:spPr>
          <a:xfrm>
            <a:off x="379652" y="28593"/>
            <a:ext cx="4588826" cy="43858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 dirty="0">
                <a:solidFill>
                  <a:srgbClr val="FF0000"/>
                </a:solidFill>
                <a:cs typeface="Calibri"/>
              </a:rPr>
              <a:t>English Literature Revision Tips…</a:t>
            </a:r>
            <a:endParaRPr lang="en-US" sz="2400" b="1" dirty="0">
              <a:solidFill>
                <a:srgbClr val="FF0000"/>
              </a:solidFill>
              <a:ea typeface="Calibri"/>
              <a:cs typeface="Calibri"/>
            </a:endParaRPr>
          </a:p>
        </p:txBody>
      </p:sp>
      <p:pic>
        <p:nvPicPr>
          <p:cNvPr id="3" name="Picture 2" descr="ETM44 - GCSE English Shakespeare Text Guide - Macbeth includes Online Edition &amp; Quizzes">
            <a:extLst>
              <a:ext uri="{FF2B5EF4-FFF2-40B4-BE49-F238E27FC236}">
                <a16:creationId xmlns:a16="http://schemas.microsoft.com/office/drawing/2014/main" id="{553860D7-1F06-E293-3ACC-96AC5A2CFD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4230" y="135589"/>
            <a:ext cx="896541" cy="1264730"/>
          </a:xfrm>
          <a:prstGeom prst="rect">
            <a:avLst/>
          </a:prstGeom>
        </p:spPr>
      </p:pic>
      <p:pic>
        <p:nvPicPr>
          <p:cNvPr id="4" name="Picture 3" descr="ETI45 - GCSE English Text Guide - An Inspector Calls includes Online Edition &amp; Quizzes">
            <a:extLst>
              <a:ext uri="{FF2B5EF4-FFF2-40B4-BE49-F238E27FC236}">
                <a16:creationId xmlns:a16="http://schemas.microsoft.com/office/drawing/2014/main" id="{51E83C97-1F28-A315-7DB4-166C29DD7AE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15300" y="1519690"/>
            <a:ext cx="905471" cy="1264730"/>
          </a:xfrm>
          <a:prstGeom prst="rect">
            <a:avLst/>
          </a:prstGeom>
        </p:spPr>
      </p:pic>
      <p:pic>
        <p:nvPicPr>
          <p:cNvPr id="5" name="Picture 4" descr="ETCC42 - GCSE English Text Guide - A Christmas Carol includes Online Edition &amp; Quizzes">
            <a:extLst>
              <a:ext uri="{FF2B5EF4-FFF2-40B4-BE49-F238E27FC236}">
                <a16:creationId xmlns:a16="http://schemas.microsoft.com/office/drawing/2014/main" id="{DE107870-78E7-E543-4F5C-D6FE6B39E41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24229" y="2894862"/>
            <a:ext cx="905471" cy="1264730"/>
          </a:xfrm>
          <a:prstGeom prst="rect">
            <a:avLst/>
          </a:prstGeom>
        </p:spPr>
      </p:pic>
      <p:pic>
        <p:nvPicPr>
          <p:cNvPr id="6" name="Picture 5" descr="Seneca | Free Interactive Content &amp; Questions for Grade 8-12">
            <a:extLst>
              <a:ext uri="{FF2B5EF4-FFF2-40B4-BE49-F238E27FC236}">
                <a16:creationId xmlns:a16="http://schemas.microsoft.com/office/drawing/2014/main" id="{641656F6-C97B-B08E-1AF7-2862CCF428C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78753" y="52404"/>
            <a:ext cx="1343026" cy="708875"/>
          </a:xfrm>
          <a:prstGeom prst="rect">
            <a:avLst/>
          </a:prstGeom>
        </p:spPr>
      </p:pic>
      <p:pic>
        <p:nvPicPr>
          <p:cNvPr id="7" name="Picture 6" descr="BBC Bitesize free learning resources for all school ages | Our Time">
            <a:extLst>
              <a:ext uri="{FF2B5EF4-FFF2-40B4-BE49-F238E27FC236}">
                <a16:creationId xmlns:a16="http://schemas.microsoft.com/office/drawing/2014/main" id="{A94519E5-0217-A231-9F3C-C3431DDAF0E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06183" y="873323"/>
            <a:ext cx="1343026" cy="1378745"/>
          </a:xfrm>
          <a:prstGeom prst="rect">
            <a:avLst/>
          </a:prstGeom>
        </p:spPr>
      </p:pic>
      <p:pic>
        <p:nvPicPr>
          <p:cNvPr id="8" name="Picture 7" descr="A cartoon of a person wearing a graduation cap&#10;&#10;Description automatically generated">
            <a:extLst>
              <a:ext uri="{FF2B5EF4-FFF2-40B4-BE49-F238E27FC236}">
                <a16:creationId xmlns:a16="http://schemas.microsoft.com/office/drawing/2014/main" id="{2AA8A0AE-0A6F-2AA7-368F-5E37D01FC7E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49046" y="2327077"/>
            <a:ext cx="1257300" cy="1257300"/>
          </a:xfrm>
          <a:prstGeom prst="rect">
            <a:avLst/>
          </a:prstGeom>
        </p:spPr>
      </p:pic>
      <p:pic>
        <p:nvPicPr>
          <p:cNvPr id="9" name="Picture 8" descr="A person with glasses smiling with arms crossed&#10;&#10;Description automatically generated">
            <a:extLst>
              <a:ext uri="{FF2B5EF4-FFF2-40B4-BE49-F238E27FC236}">
                <a16:creationId xmlns:a16="http://schemas.microsoft.com/office/drawing/2014/main" id="{B8095825-1CD3-0798-2F5B-AC1DFED4C17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693694" y="3541514"/>
            <a:ext cx="1257300" cy="1257300"/>
          </a:xfrm>
          <a:prstGeom prst="rect">
            <a:avLst/>
          </a:prstGeom>
        </p:spPr>
      </p:pic>
      <p:pic>
        <p:nvPicPr>
          <p:cNvPr id="12" name="Picture 11" descr="Today's Most Popular Study Guides">
            <a:extLst>
              <a:ext uri="{FF2B5EF4-FFF2-40B4-BE49-F238E27FC236}">
                <a16:creationId xmlns:a16="http://schemas.microsoft.com/office/drawing/2014/main" id="{6158C505-E7AB-C461-E9A2-773B4097C1B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216069" y="52333"/>
            <a:ext cx="1348383" cy="71794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FA25590-B315-17C9-E270-43746FE3CDDF}"/>
              </a:ext>
            </a:extLst>
          </p:cNvPr>
          <p:cNvSpPr txBox="1"/>
          <p:nvPr/>
        </p:nvSpPr>
        <p:spPr>
          <a:xfrm>
            <a:off x="-892" y="517494"/>
            <a:ext cx="6584751" cy="437812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57175" indent="-257175">
              <a:buFont typeface="Arial"/>
              <a:buChar char="•"/>
            </a:pPr>
            <a:r>
              <a:rPr lang="en-US" sz="1400" dirty="0">
                <a:cs typeface="Calibri"/>
              </a:rPr>
              <a:t>Use your </a:t>
            </a:r>
            <a:r>
              <a:rPr lang="en-US" sz="1400" b="1" dirty="0">
                <a:solidFill>
                  <a:srgbClr val="FF0000"/>
                </a:solidFill>
                <a:cs typeface="Calibri"/>
              </a:rPr>
              <a:t>CGP guides!</a:t>
            </a:r>
            <a:r>
              <a:rPr lang="en-US" sz="1400" dirty="0">
                <a:cs typeface="Calibri"/>
              </a:rPr>
              <a:t> You have them for all units...</a:t>
            </a:r>
            <a:endParaRPr lang="en-US" sz="1400" dirty="0">
              <a:ea typeface="Calibri"/>
              <a:cs typeface="Calibri"/>
            </a:endParaRPr>
          </a:p>
          <a:p>
            <a:pPr marL="257175" indent="-257175">
              <a:buFont typeface="Arial"/>
              <a:buChar char="•"/>
            </a:pPr>
            <a:r>
              <a:rPr lang="en-US" sz="1400" dirty="0">
                <a:cs typeface="Calibri"/>
              </a:rPr>
              <a:t>Use the revision materials and notes on the </a:t>
            </a:r>
            <a:r>
              <a:rPr lang="en-US" sz="1400" b="1" dirty="0">
                <a:solidFill>
                  <a:srgbClr val="FF0000"/>
                </a:solidFill>
                <a:cs typeface="Calibri"/>
              </a:rPr>
              <a:t>BBC GCSE Bitesize</a:t>
            </a:r>
            <a:r>
              <a:rPr lang="en-US" sz="1400" dirty="0">
                <a:cs typeface="Calibri"/>
              </a:rPr>
              <a:t> website</a:t>
            </a:r>
            <a:endParaRPr lang="en-US" sz="1400" dirty="0">
              <a:ea typeface="Calibri"/>
              <a:cs typeface="Calibri"/>
            </a:endParaRPr>
          </a:p>
          <a:p>
            <a:pPr marL="257175" indent="-257175">
              <a:buFont typeface="Arial"/>
              <a:buChar char="•"/>
            </a:pPr>
            <a:r>
              <a:rPr lang="en-US" sz="1400" dirty="0">
                <a:cs typeface="Calibri"/>
              </a:rPr>
              <a:t>Complete quizzes on </a:t>
            </a:r>
            <a:r>
              <a:rPr lang="en-US" sz="1400" b="1" dirty="0">
                <a:solidFill>
                  <a:srgbClr val="FF0000"/>
                </a:solidFill>
                <a:cs typeface="Calibri"/>
              </a:rPr>
              <a:t>www.sparknotes.com</a:t>
            </a:r>
            <a:r>
              <a:rPr lang="en-US" sz="1400" b="1" dirty="0">
                <a:cs typeface="Calibri"/>
              </a:rPr>
              <a:t> </a:t>
            </a:r>
            <a:r>
              <a:rPr lang="en-US" sz="1400" dirty="0">
                <a:cs typeface="Calibri"/>
              </a:rPr>
              <a:t>and </a:t>
            </a:r>
            <a:r>
              <a:rPr lang="en-US" sz="1400" b="1" dirty="0">
                <a:solidFill>
                  <a:srgbClr val="FF0000"/>
                </a:solidFill>
                <a:cs typeface="Calibri"/>
              </a:rPr>
              <a:t>BBC GCSE Bitesize</a:t>
            </a:r>
            <a:r>
              <a:rPr lang="en-US" sz="1400" b="1" dirty="0">
                <a:cs typeface="Calibri"/>
              </a:rPr>
              <a:t> </a:t>
            </a:r>
            <a:r>
              <a:rPr lang="en-US" sz="1400" dirty="0">
                <a:cs typeface="Calibri"/>
              </a:rPr>
              <a:t>websites</a:t>
            </a:r>
            <a:endParaRPr lang="en-US" sz="1400" dirty="0">
              <a:ea typeface="Calibri"/>
              <a:cs typeface="Calibri"/>
            </a:endParaRPr>
          </a:p>
          <a:p>
            <a:pPr marL="257175" indent="-257175">
              <a:buFont typeface="Arial"/>
              <a:buChar char="•"/>
            </a:pPr>
            <a:r>
              <a:rPr lang="en-US" sz="1400" b="1" dirty="0">
                <a:solidFill>
                  <a:srgbClr val="FF0000"/>
                </a:solidFill>
                <a:ea typeface="+mn-lt"/>
                <a:cs typeface="+mn-lt"/>
              </a:rPr>
              <a:t>Reread the GCSE English Literature texts </a:t>
            </a:r>
            <a:r>
              <a:rPr lang="en-US" sz="1400" dirty="0">
                <a:ea typeface="+mn-lt"/>
                <a:cs typeface="+mn-lt"/>
              </a:rPr>
              <a:t>in your revision time so that you can remember what happens in the texts, and when (texts are available to download online)</a:t>
            </a:r>
            <a:endParaRPr lang="en-US" sz="1400" dirty="0">
              <a:ea typeface="Calibri" panose="020F0502020204030204"/>
              <a:cs typeface="Calibri"/>
            </a:endParaRPr>
          </a:p>
          <a:p>
            <a:pPr marL="257175" indent="-257175">
              <a:buFont typeface="Arial"/>
              <a:buChar char="•"/>
            </a:pPr>
            <a:r>
              <a:rPr lang="en-US" sz="1400" dirty="0">
                <a:ea typeface="+mn-lt"/>
                <a:cs typeface="+mn-lt"/>
              </a:rPr>
              <a:t>Make </a:t>
            </a:r>
            <a:r>
              <a:rPr lang="en-US" sz="1400" b="1" dirty="0">
                <a:solidFill>
                  <a:srgbClr val="FF0000"/>
                </a:solidFill>
                <a:ea typeface="+mn-lt"/>
                <a:cs typeface="+mn-lt"/>
              </a:rPr>
              <a:t>revision cards</a:t>
            </a:r>
            <a:r>
              <a:rPr lang="en-US" sz="1400" dirty="0">
                <a:ea typeface="+mn-lt"/>
                <a:cs typeface="+mn-lt"/>
              </a:rPr>
              <a:t> for the </a:t>
            </a:r>
            <a:r>
              <a:rPr lang="en-US" sz="1400" b="1" dirty="0">
                <a:solidFill>
                  <a:srgbClr val="FF0000"/>
                </a:solidFill>
                <a:ea typeface="+mn-lt"/>
                <a:cs typeface="+mn-lt"/>
              </a:rPr>
              <a:t>plot</a:t>
            </a:r>
            <a:r>
              <a:rPr lang="en-US" sz="1400" b="1" dirty="0">
                <a:ea typeface="+mn-lt"/>
                <a:cs typeface="+mn-lt"/>
              </a:rPr>
              <a:t>, key </a:t>
            </a:r>
            <a:r>
              <a:rPr lang="en-US" sz="1400" b="1" dirty="0">
                <a:solidFill>
                  <a:srgbClr val="FF0000"/>
                </a:solidFill>
                <a:ea typeface="+mn-lt"/>
                <a:cs typeface="+mn-lt"/>
              </a:rPr>
              <a:t>moments</a:t>
            </a:r>
            <a:r>
              <a:rPr lang="en-US" sz="1400" b="1" dirty="0">
                <a:ea typeface="+mn-lt"/>
                <a:cs typeface="+mn-lt"/>
              </a:rPr>
              <a:t>, </a:t>
            </a:r>
            <a:r>
              <a:rPr lang="en-US" sz="1400" b="1" dirty="0">
                <a:solidFill>
                  <a:srgbClr val="FF0000"/>
                </a:solidFill>
                <a:ea typeface="+mn-lt"/>
                <a:cs typeface="+mn-lt"/>
              </a:rPr>
              <a:t>characters, themes,</a:t>
            </a:r>
            <a:r>
              <a:rPr lang="en-US" sz="1400" b="1" dirty="0">
                <a:ea typeface="+mn-lt"/>
                <a:cs typeface="+mn-lt"/>
              </a:rPr>
              <a:t> </a:t>
            </a:r>
            <a:r>
              <a:rPr lang="en-US" sz="1400" b="1" dirty="0">
                <a:solidFill>
                  <a:srgbClr val="FF0000"/>
                </a:solidFill>
                <a:ea typeface="+mn-lt"/>
                <a:cs typeface="+mn-lt"/>
              </a:rPr>
              <a:t>big ideas,</a:t>
            </a:r>
            <a:r>
              <a:rPr lang="en-US" sz="1400" b="1" dirty="0">
                <a:ea typeface="+mn-lt"/>
                <a:cs typeface="+mn-lt"/>
              </a:rPr>
              <a:t> </a:t>
            </a:r>
            <a:r>
              <a:rPr lang="en-US" sz="1400" b="1" dirty="0">
                <a:solidFill>
                  <a:srgbClr val="FF0000"/>
                </a:solidFill>
                <a:ea typeface="+mn-lt"/>
                <a:cs typeface="+mn-lt"/>
              </a:rPr>
              <a:t>methods</a:t>
            </a:r>
            <a:r>
              <a:rPr lang="en-US" sz="1400" b="1" dirty="0">
                <a:ea typeface="+mn-lt"/>
                <a:cs typeface="+mn-lt"/>
              </a:rPr>
              <a:t> and </a:t>
            </a:r>
            <a:r>
              <a:rPr lang="en-US" sz="1400" b="1" dirty="0">
                <a:solidFill>
                  <a:srgbClr val="FF0000"/>
                </a:solidFill>
                <a:ea typeface="+mn-lt"/>
                <a:cs typeface="+mn-lt"/>
              </a:rPr>
              <a:t>key quotations</a:t>
            </a:r>
            <a:r>
              <a:rPr lang="en-US" sz="1400" dirty="0">
                <a:solidFill>
                  <a:srgbClr val="FF0000"/>
                </a:solidFill>
                <a:ea typeface="+mn-lt"/>
                <a:cs typeface="+mn-lt"/>
              </a:rPr>
              <a:t> </a:t>
            </a:r>
            <a:r>
              <a:rPr lang="en-US" sz="1400" dirty="0">
                <a:ea typeface="+mn-lt"/>
                <a:cs typeface="+mn-lt"/>
              </a:rPr>
              <a:t>in each of the texts (‘Frankenstein’, 'A Christmas Carol', ‘An Inspector Calls’, ‘Macbeth’, Power and Conflict poetry). Try the </a:t>
            </a:r>
            <a:r>
              <a:rPr lang="en-US" sz="1400" b="1" dirty="0">
                <a:solidFill>
                  <a:srgbClr val="FF0000"/>
                </a:solidFill>
                <a:ea typeface="+mn-lt"/>
                <a:cs typeface="+mn-lt"/>
              </a:rPr>
              <a:t>Anki app!</a:t>
            </a:r>
            <a:endParaRPr lang="en-US" sz="1400" b="1" dirty="0">
              <a:solidFill>
                <a:srgbClr val="FF0000"/>
              </a:solidFill>
              <a:ea typeface="Calibri"/>
              <a:cs typeface="Calibri"/>
            </a:endParaRPr>
          </a:p>
          <a:p>
            <a:pPr marL="257175" indent="-257175">
              <a:buFont typeface="Arial"/>
              <a:buChar char="•"/>
            </a:pPr>
            <a:r>
              <a:rPr lang="en-US" sz="1400" dirty="0">
                <a:ea typeface="Calibri"/>
                <a:cs typeface="Calibri"/>
              </a:rPr>
              <a:t>Create </a:t>
            </a:r>
            <a:r>
              <a:rPr lang="en-US" sz="1400" b="1" dirty="0">
                <a:solidFill>
                  <a:srgbClr val="FF0000"/>
                </a:solidFill>
                <a:ea typeface="Calibri"/>
                <a:cs typeface="Calibri"/>
              </a:rPr>
              <a:t>mind maps</a:t>
            </a:r>
            <a:r>
              <a:rPr lang="en-US" sz="1400" dirty="0">
                <a:ea typeface="Calibri"/>
                <a:cs typeface="Calibri"/>
              </a:rPr>
              <a:t> or </a:t>
            </a:r>
            <a:r>
              <a:rPr lang="en-US" sz="1400" b="1" dirty="0">
                <a:solidFill>
                  <a:srgbClr val="FF0000"/>
                </a:solidFill>
                <a:ea typeface="Calibri"/>
                <a:cs typeface="Calibri"/>
              </a:rPr>
              <a:t>knowledge </a:t>
            </a:r>
            <a:r>
              <a:rPr lang="en-US" sz="1400" b="1" dirty="0" err="1">
                <a:solidFill>
                  <a:srgbClr val="FF0000"/>
                </a:solidFill>
                <a:ea typeface="Calibri"/>
                <a:cs typeface="Calibri"/>
              </a:rPr>
              <a:t>organisers</a:t>
            </a:r>
            <a:r>
              <a:rPr lang="en-US" sz="1400" dirty="0">
                <a:ea typeface="Calibri"/>
                <a:cs typeface="Calibri"/>
              </a:rPr>
              <a:t> for each text/character/theme/big idea</a:t>
            </a:r>
          </a:p>
          <a:p>
            <a:pPr marL="257175" indent="-257175">
              <a:buFont typeface="Arial"/>
              <a:buChar char="•"/>
            </a:pPr>
            <a:r>
              <a:rPr lang="en-US" sz="1400" dirty="0">
                <a:ea typeface="Calibri"/>
                <a:cs typeface="Calibri"/>
              </a:rPr>
              <a:t>Complete </a:t>
            </a:r>
            <a:r>
              <a:rPr lang="en-US" sz="1400" b="1" dirty="0">
                <a:solidFill>
                  <a:srgbClr val="FF0000"/>
                </a:solidFill>
                <a:ea typeface="Calibri"/>
                <a:cs typeface="Calibri"/>
              </a:rPr>
              <a:t>past papers</a:t>
            </a:r>
          </a:p>
          <a:p>
            <a:pPr marL="257175" indent="-257175">
              <a:buFont typeface="Arial"/>
              <a:buChar char="•"/>
            </a:pPr>
            <a:r>
              <a:rPr lang="en-US" sz="1400" dirty="0">
                <a:ea typeface="Calibri"/>
                <a:cs typeface="Calibri"/>
              </a:rPr>
              <a:t>Revise </a:t>
            </a:r>
            <a:r>
              <a:rPr lang="en-US" sz="1400" b="1" dirty="0">
                <a:solidFill>
                  <a:srgbClr val="FF0000"/>
                </a:solidFill>
                <a:ea typeface="Calibri"/>
                <a:cs typeface="Calibri"/>
              </a:rPr>
              <a:t>key terminology</a:t>
            </a:r>
            <a:r>
              <a:rPr lang="en-US" sz="1400" dirty="0">
                <a:ea typeface="Calibri"/>
                <a:cs typeface="Calibri"/>
              </a:rPr>
              <a:t> for all topics</a:t>
            </a:r>
          </a:p>
          <a:p>
            <a:pPr marL="257175" indent="-257175">
              <a:buFont typeface="Arial"/>
              <a:buChar char="•"/>
            </a:pPr>
            <a:r>
              <a:rPr lang="en-US" sz="1400" dirty="0">
                <a:ea typeface="Calibri"/>
                <a:cs typeface="Calibri"/>
              </a:rPr>
              <a:t>Re-read</a:t>
            </a:r>
            <a:r>
              <a:rPr lang="en-US" sz="1400" dirty="0">
                <a:ea typeface="+mn-lt"/>
                <a:cs typeface="+mn-lt"/>
              </a:rPr>
              <a:t> your </a:t>
            </a:r>
            <a:r>
              <a:rPr lang="en-US" sz="1400" b="1" dirty="0">
                <a:solidFill>
                  <a:srgbClr val="FF0000"/>
                </a:solidFill>
                <a:ea typeface="+mn-lt"/>
                <a:cs typeface="+mn-lt"/>
              </a:rPr>
              <a:t>exercise books/class notes</a:t>
            </a:r>
            <a:r>
              <a:rPr lang="en-US" sz="1400" b="1" dirty="0">
                <a:ea typeface="+mn-lt"/>
                <a:cs typeface="+mn-lt"/>
              </a:rPr>
              <a:t> </a:t>
            </a:r>
            <a:r>
              <a:rPr lang="en-US" sz="1400" dirty="0">
                <a:ea typeface="+mn-lt"/>
                <a:cs typeface="+mn-lt"/>
              </a:rPr>
              <a:t>regularly</a:t>
            </a:r>
          </a:p>
          <a:p>
            <a:pPr marL="257175" indent="-257175">
              <a:buFont typeface="Arial"/>
              <a:buChar char="•"/>
            </a:pPr>
            <a:r>
              <a:rPr lang="en-US" sz="1400" dirty="0">
                <a:ea typeface="+mn-lt"/>
                <a:cs typeface="+mn-lt"/>
              </a:rPr>
              <a:t>Create</a:t>
            </a:r>
            <a:r>
              <a:rPr lang="en-US" sz="1400" dirty="0">
                <a:solidFill>
                  <a:srgbClr val="FF0000"/>
                </a:solidFill>
                <a:ea typeface="+mn-lt"/>
                <a:cs typeface="+mn-lt"/>
              </a:rPr>
              <a:t> </a:t>
            </a:r>
            <a:r>
              <a:rPr lang="en-US" sz="1400" b="1" dirty="0">
                <a:solidFill>
                  <a:srgbClr val="FF0000"/>
                </a:solidFill>
                <a:ea typeface="+mn-lt"/>
                <a:cs typeface="+mn-lt"/>
              </a:rPr>
              <a:t>summaries</a:t>
            </a:r>
            <a:r>
              <a:rPr lang="en-US" sz="1400" dirty="0">
                <a:ea typeface="+mn-lt"/>
                <a:cs typeface="+mn-lt"/>
              </a:rPr>
              <a:t> and </a:t>
            </a:r>
            <a:r>
              <a:rPr lang="en-US" sz="1400" b="1" dirty="0">
                <a:solidFill>
                  <a:srgbClr val="FF0000"/>
                </a:solidFill>
                <a:ea typeface="+mn-lt"/>
                <a:cs typeface="+mn-lt"/>
              </a:rPr>
              <a:t>revision diagrams</a:t>
            </a:r>
            <a:r>
              <a:rPr lang="en-US" sz="1400" b="1" dirty="0">
                <a:ea typeface="+mn-lt"/>
                <a:cs typeface="+mn-lt"/>
              </a:rPr>
              <a:t> </a:t>
            </a:r>
            <a:r>
              <a:rPr lang="en-US" sz="1400" dirty="0">
                <a:ea typeface="+mn-lt"/>
                <a:cs typeface="+mn-lt"/>
              </a:rPr>
              <a:t>for each of the texts</a:t>
            </a:r>
          </a:p>
          <a:p>
            <a:pPr marL="257175" indent="-257175">
              <a:buFont typeface="Arial"/>
              <a:buChar char="•"/>
            </a:pPr>
            <a:r>
              <a:rPr lang="en-US" sz="1400" dirty="0">
                <a:ea typeface="+mn-lt"/>
                <a:cs typeface="+mn-lt"/>
              </a:rPr>
              <a:t>Listen to </a:t>
            </a:r>
            <a:r>
              <a:rPr lang="en-US" sz="1400" b="1" dirty="0">
                <a:solidFill>
                  <a:srgbClr val="FF0000"/>
                </a:solidFill>
                <a:ea typeface="+mn-lt"/>
                <a:cs typeface="+mn-lt"/>
              </a:rPr>
              <a:t>audio book versions</a:t>
            </a:r>
            <a:r>
              <a:rPr lang="en-US" sz="1400" b="1" dirty="0">
                <a:ea typeface="+mn-lt"/>
                <a:cs typeface="+mn-lt"/>
              </a:rPr>
              <a:t> </a:t>
            </a:r>
            <a:r>
              <a:rPr lang="en-US" sz="1400" dirty="0">
                <a:ea typeface="+mn-lt"/>
                <a:cs typeface="+mn-lt"/>
              </a:rPr>
              <a:t>of the texts (can be found on YouTube)</a:t>
            </a:r>
            <a:endParaRPr lang="en-US" sz="1400" dirty="0">
              <a:ea typeface="Calibri"/>
              <a:cs typeface="Calibri"/>
            </a:endParaRPr>
          </a:p>
          <a:p>
            <a:pPr marL="257175" indent="-257175">
              <a:buFont typeface="Arial"/>
              <a:buChar char="•"/>
            </a:pPr>
            <a:r>
              <a:rPr lang="en-US" sz="1400" dirty="0">
                <a:ea typeface="Calibri"/>
                <a:cs typeface="Calibri"/>
              </a:rPr>
              <a:t>Write </a:t>
            </a:r>
            <a:r>
              <a:rPr lang="en-US" sz="1400" b="1" dirty="0">
                <a:solidFill>
                  <a:srgbClr val="FF0000"/>
                </a:solidFill>
                <a:ea typeface="Calibri"/>
                <a:cs typeface="Calibri"/>
              </a:rPr>
              <a:t>quotes on </a:t>
            </a:r>
            <a:r>
              <a:rPr lang="en-US" sz="1400" b="1" dirty="0" err="1">
                <a:solidFill>
                  <a:srgbClr val="FF0000"/>
                </a:solidFill>
                <a:ea typeface="Calibri"/>
                <a:cs typeface="Calibri"/>
              </a:rPr>
              <a:t>post-it</a:t>
            </a:r>
            <a:r>
              <a:rPr lang="en-US" sz="1400" b="1" dirty="0">
                <a:solidFill>
                  <a:srgbClr val="FF0000"/>
                </a:solidFill>
                <a:ea typeface="Calibri"/>
                <a:cs typeface="Calibri"/>
              </a:rPr>
              <a:t> notes</a:t>
            </a:r>
            <a:r>
              <a:rPr lang="en-US" sz="1400" dirty="0">
                <a:ea typeface="Calibri"/>
                <a:cs typeface="Calibri"/>
              </a:rPr>
              <a:t> and stick them all over your bedroom/house!</a:t>
            </a:r>
          </a:p>
          <a:p>
            <a:pPr marL="257175" indent="-257175">
              <a:buFont typeface="Arial"/>
              <a:buChar char="•"/>
            </a:pPr>
            <a:r>
              <a:rPr lang="en-US" sz="1400" dirty="0">
                <a:ea typeface="Calibri"/>
                <a:cs typeface="Calibri"/>
              </a:rPr>
              <a:t>Watch </a:t>
            </a:r>
            <a:r>
              <a:rPr lang="en-US" sz="1400" b="1" dirty="0">
                <a:solidFill>
                  <a:srgbClr val="FF0000"/>
                </a:solidFill>
                <a:ea typeface="Calibri"/>
                <a:cs typeface="Calibri"/>
              </a:rPr>
              <a:t>film versions of the texts</a:t>
            </a:r>
            <a:r>
              <a:rPr lang="en-US" sz="1400" dirty="0">
                <a:ea typeface="Calibri"/>
                <a:cs typeface="Calibri"/>
              </a:rPr>
              <a:t> on BBC </a:t>
            </a:r>
            <a:r>
              <a:rPr lang="en-US" sz="1400" dirty="0" err="1">
                <a:ea typeface="Calibri"/>
                <a:cs typeface="Calibri"/>
              </a:rPr>
              <a:t>iPlayer</a:t>
            </a:r>
            <a:r>
              <a:rPr lang="en-US" sz="1400" dirty="0">
                <a:ea typeface="Calibri"/>
                <a:cs typeface="Calibri"/>
              </a:rPr>
              <a:t>/Netflix to revise the plot, characters and themes.</a:t>
            </a:r>
          </a:p>
          <a:p>
            <a:pPr marL="257175" indent="-257175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FF0000"/>
                </a:solidFill>
                <a:ea typeface="+mn-lt"/>
                <a:cs typeface="+mn-lt"/>
              </a:rPr>
              <a:t>Seneca Learning </a:t>
            </a:r>
            <a:r>
              <a:rPr lang="en-US" sz="1400" dirty="0">
                <a:ea typeface="+mn-lt"/>
                <a:cs typeface="+mn-lt"/>
              </a:rPr>
              <a:t>website</a:t>
            </a:r>
          </a:p>
          <a:p>
            <a:pPr marL="257175" indent="-257175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FF0000"/>
                </a:solidFill>
                <a:ea typeface="+mn-lt"/>
                <a:cs typeface="+mn-lt"/>
              </a:rPr>
              <a:t>‘</a:t>
            </a:r>
            <a:r>
              <a:rPr lang="en-US" sz="1400" b="1" dirty="0" err="1">
                <a:solidFill>
                  <a:srgbClr val="FF0000"/>
                </a:solidFill>
                <a:ea typeface="+mn-lt"/>
                <a:cs typeface="+mn-lt"/>
              </a:rPr>
              <a:t>Mr</a:t>
            </a:r>
            <a:r>
              <a:rPr lang="en-US" sz="1400" b="1" dirty="0">
                <a:solidFill>
                  <a:srgbClr val="FF0000"/>
                </a:solidFill>
                <a:ea typeface="+mn-lt"/>
                <a:cs typeface="+mn-lt"/>
              </a:rPr>
              <a:t> </a:t>
            </a:r>
            <a:r>
              <a:rPr lang="en-US" sz="1400" b="1" dirty="0" err="1">
                <a:solidFill>
                  <a:srgbClr val="FF0000"/>
                </a:solidFill>
                <a:ea typeface="+mn-lt"/>
                <a:cs typeface="+mn-lt"/>
              </a:rPr>
              <a:t>Bruff</a:t>
            </a:r>
            <a:r>
              <a:rPr lang="en-US" sz="1400" b="1" dirty="0">
                <a:solidFill>
                  <a:srgbClr val="FF0000"/>
                </a:solidFill>
                <a:ea typeface="+mn-lt"/>
                <a:cs typeface="+mn-lt"/>
              </a:rPr>
              <a:t>’, ‘</a:t>
            </a:r>
            <a:r>
              <a:rPr lang="en-US" sz="1400" b="1" dirty="0" err="1">
                <a:solidFill>
                  <a:srgbClr val="FF0000"/>
                </a:solidFill>
                <a:ea typeface="+mn-lt"/>
                <a:cs typeface="+mn-lt"/>
              </a:rPr>
              <a:t>Mr</a:t>
            </a:r>
            <a:r>
              <a:rPr lang="en-US" sz="1400" b="1" dirty="0">
                <a:solidFill>
                  <a:srgbClr val="FF0000"/>
                </a:solidFill>
                <a:ea typeface="+mn-lt"/>
                <a:cs typeface="+mn-lt"/>
              </a:rPr>
              <a:t> Everything English’, ‘</a:t>
            </a:r>
            <a:r>
              <a:rPr lang="en-US" sz="1400" b="1" dirty="0" err="1">
                <a:solidFill>
                  <a:srgbClr val="FF0000"/>
                </a:solidFill>
                <a:ea typeface="+mn-lt"/>
                <a:cs typeface="+mn-lt"/>
              </a:rPr>
              <a:t>Mr</a:t>
            </a:r>
            <a:r>
              <a:rPr lang="en-US" sz="1400" b="1" dirty="0">
                <a:solidFill>
                  <a:srgbClr val="FF0000"/>
                </a:solidFill>
                <a:ea typeface="+mn-lt"/>
                <a:cs typeface="+mn-lt"/>
              </a:rPr>
              <a:t> Salles Teaches English’ YouTube channels</a:t>
            </a:r>
            <a:endParaRPr lang="en-US" sz="1400" dirty="0">
              <a:ea typeface="+mn-lt"/>
              <a:cs typeface="+mn-lt"/>
            </a:endParaRPr>
          </a:p>
        </p:txBody>
      </p:sp>
      <p:pic>
        <p:nvPicPr>
          <p:cNvPr id="10" name="Picture 9" descr="Anki (software) - Wikipedia">
            <a:extLst>
              <a:ext uri="{FF2B5EF4-FFF2-40B4-BE49-F238E27FC236}">
                <a16:creationId xmlns:a16="http://schemas.microsoft.com/office/drawing/2014/main" id="{56D63A3A-46C5-A51E-96B6-5397539B289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685205" y="2900196"/>
            <a:ext cx="955814" cy="939249"/>
          </a:xfrm>
          <a:prstGeom prst="rect">
            <a:avLst/>
          </a:prstGeom>
        </p:spPr>
      </p:pic>
      <p:pic>
        <p:nvPicPr>
          <p:cNvPr id="11" name="Picture 10" descr="Profile for BBC iPlayer">
            <a:extLst>
              <a:ext uri="{FF2B5EF4-FFF2-40B4-BE49-F238E27FC236}">
                <a16:creationId xmlns:a16="http://schemas.microsoft.com/office/drawing/2014/main" id="{DA8BC9EF-7E73-F2D7-B200-ECA31CB32DD5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278178" y="4167188"/>
            <a:ext cx="596265" cy="626745"/>
          </a:xfrm>
          <a:prstGeom prst="rect">
            <a:avLst/>
          </a:prstGeom>
        </p:spPr>
      </p:pic>
      <p:pic>
        <p:nvPicPr>
          <p:cNvPr id="15" name="Picture 14" descr="A red text on a white background&#10;&#10;AI-generated content may be incorrect.">
            <a:extLst>
              <a:ext uri="{FF2B5EF4-FFF2-40B4-BE49-F238E27FC236}">
                <a16:creationId xmlns:a16="http://schemas.microsoft.com/office/drawing/2014/main" id="{A46C91B3-B9F4-AE4A-14C6-CF7FA60D5B24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277446" y="4235058"/>
            <a:ext cx="1386840" cy="329565"/>
          </a:xfrm>
          <a:prstGeom prst="rect">
            <a:avLst/>
          </a:prstGeom>
        </p:spPr>
      </p:pic>
      <p:pic>
        <p:nvPicPr>
          <p:cNvPr id="16" name="Picture 8" descr="Frog VLE SK Seri Nilam, Kuala Lumpur: Apakah itu Frog VLE?">
            <a:extLst>
              <a:ext uri="{FF2B5EF4-FFF2-40B4-BE49-F238E27FC236}">
                <a16:creationId xmlns:a16="http://schemas.microsoft.com/office/drawing/2014/main" id="{42A0D964-42E1-C6FA-3C55-6FDCA8FE92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620" y="2930854"/>
            <a:ext cx="748750" cy="513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4E076D5-2B85-33FE-7FC4-955D9C6DCD8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3339445" y="416718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52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5715"/>
    </mc:Choice>
    <mc:Fallback xmlns="">
      <p:transition spd="slow" advTm="1457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5552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1474163-CBAD-9901-8A6F-357823ECA1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530" y="158949"/>
            <a:ext cx="3400426" cy="2414588"/>
          </a:xfrm>
          <a:prstGeom prst="rect">
            <a:avLst/>
          </a:prstGeom>
        </p:spPr>
      </p:pic>
      <p:pic>
        <p:nvPicPr>
          <p:cNvPr id="3" name="Picture 2" descr="A poster with text and images&#10;&#10;Description automatically generated">
            <a:extLst>
              <a:ext uri="{FF2B5EF4-FFF2-40B4-BE49-F238E27FC236}">
                <a16:creationId xmlns:a16="http://schemas.microsoft.com/office/drawing/2014/main" id="{0D0518BC-DE78-083F-8CFD-981F77C36F9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4213" y="675084"/>
            <a:ext cx="3396854" cy="2596754"/>
          </a:xfrm>
          <a:prstGeom prst="rect">
            <a:avLst/>
          </a:prstGeom>
        </p:spPr>
      </p:pic>
      <p:pic>
        <p:nvPicPr>
          <p:cNvPr id="4" name="Picture 3" descr="A poster with text and images&#10;&#10;Description automatically generated">
            <a:extLst>
              <a:ext uri="{FF2B5EF4-FFF2-40B4-BE49-F238E27FC236}">
                <a16:creationId xmlns:a16="http://schemas.microsoft.com/office/drawing/2014/main" id="{26DFEA9D-DAC0-0875-A141-A9B3F9E7BF9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71813" y="1969889"/>
            <a:ext cx="3786188" cy="2284214"/>
          </a:xfrm>
          <a:prstGeom prst="rect">
            <a:avLst/>
          </a:prstGeom>
        </p:spPr>
      </p:pic>
      <p:pic>
        <p:nvPicPr>
          <p:cNvPr id="6" name="Picture 5" descr="A close-up of a paper&#10;&#10;Description automatically generated">
            <a:extLst>
              <a:ext uri="{FF2B5EF4-FFF2-40B4-BE49-F238E27FC236}">
                <a16:creationId xmlns:a16="http://schemas.microsoft.com/office/drawing/2014/main" id="{3D0E5DA5-F445-0E1F-C578-8837C9DCA9A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13089" y="2327077"/>
            <a:ext cx="3673674" cy="259675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9D7F5BC-655D-BDED-3697-8E3F8414F63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77495" y="116086"/>
            <a:ext cx="3316487" cy="2330648"/>
          </a:xfrm>
          <a:prstGeom prst="rect">
            <a:avLst/>
          </a:prstGeom>
        </p:spPr>
      </p:pic>
      <p:pic>
        <p:nvPicPr>
          <p:cNvPr id="8" name="Picture 7" descr="A close-up of a blue board with writing&#10;&#10;Description automatically generated">
            <a:extLst>
              <a:ext uri="{FF2B5EF4-FFF2-40B4-BE49-F238E27FC236}">
                <a16:creationId xmlns:a16="http://schemas.microsoft.com/office/drawing/2014/main" id="{53C115D2-E9FA-8199-F84D-D2D69FFC557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14326" y="2332435"/>
            <a:ext cx="3666530" cy="257710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982CADC-1FB4-6A2B-10C6-89D74F1F68BB}"/>
              </a:ext>
            </a:extLst>
          </p:cNvPr>
          <p:cNvSpPr txBox="1"/>
          <p:nvPr/>
        </p:nvSpPr>
        <p:spPr>
          <a:xfrm>
            <a:off x="0" y="107941"/>
            <a:ext cx="7736114" cy="50013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>
                <a:solidFill>
                  <a:srgbClr val="FF0000"/>
                </a:solidFill>
                <a:cs typeface="Calibri"/>
              </a:rPr>
              <a:t>Examples of other students’ revision </a:t>
            </a:r>
            <a:r>
              <a:rPr lang="en-US" sz="2800" b="1" dirty="0" err="1">
                <a:solidFill>
                  <a:srgbClr val="FF0000"/>
                </a:solidFill>
                <a:cs typeface="Calibri"/>
              </a:rPr>
              <a:t>mindmaps</a:t>
            </a:r>
            <a:r>
              <a:rPr lang="en-US" sz="2800" b="1" dirty="0">
                <a:solidFill>
                  <a:srgbClr val="FF0000"/>
                </a:solidFill>
                <a:cs typeface="Calibri"/>
              </a:rPr>
              <a:t>…</a:t>
            </a:r>
            <a:endParaRPr lang="en-US" sz="2800" b="1" dirty="0">
              <a:solidFill>
                <a:srgbClr val="FF0000"/>
              </a:solidFill>
              <a:ea typeface="Calibri"/>
              <a:cs typeface="Calibri"/>
            </a:endParaRPr>
          </a:p>
        </p:txBody>
      </p:sp>
      <p:pic>
        <p:nvPicPr>
          <p:cNvPr id="10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B8FDFD9-75D2-F9F8-2C36-1462F4FE962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585992" y="425410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55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07"/>
    </mc:Choice>
    <mc:Fallback xmlns="">
      <p:transition spd="slow" advTm="121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155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B9B04A0-F299-6800-1467-D90D09363B3E}"/>
              </a:ext>
            </a:extLst>
          </p:cNvPr>
          <p:cNvSpPr txBox="1"/>
          <p:nvPr/>
        </p:nvSpPr>
        <p:spPr>
          <a:xfrm>
            <a:off x="0" y="107941"/>
            <a:ext cx="6898183" cy="50013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>
                <a:solidFill>
                  <a:srgbClr val="FF0000"/>
                </a:solidFill>
                <a:cs typeface="Calibri"/>
              </a:rPr>
              <a:t>Where to find exam questions or full papers…</a:t>
            </a:r>
            <a:endParaRPr lang="en-US" sz="2800" b="1" dirty="0">
              <a:solidFill>
                <a:srgbClr val="FF0000"/>
              </a:solidFill>
              <a:ea typeface="Calibri"/>
              <a:cs typeface="Calibri"/>
            </a:endParaRPr>
          </a:p>
        </p:txBody>
      </p:sp>
      <p:pic>
        <p:nvPicPr>
          <p:cNvPr id="3" name="Picture 2" descr="ETM44 - GCSE English Shakespeare Text Guide - Macbeth includes Online Edition &amp; Quizzes">
            <a:extLst>
              <a:ext uri="{FF2B5EF4-FFF2-40B4-BE49-F238E27FC236}">
                <a16:creationId xmlns:a16="http://schemas.microsoft.com/office/drawing/2014/main" id="{553860D7-1F06-E293-3ACC-96AC5A2CFD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4230" y="135589"/>
            <a:ext cx="896541" cy="1264730"/>
          </a:xfrm>
          <a:prstGeom prst="rect">
            <a:avLst/>
          </a:prstGeom>
        </p:spPr>
      </p:pic>
      <p:pic>
        <p:nvPicPr>
          <p:cNvPr id="4" name="Picture 3" descr="ETI45 - GCSE English Text Guide - An Inspector Calls includes Online Edition &amp; Quizzes">
            <a:extLst>
              <a:ext uri="{FF2B5EF4-FFF2-40B4-BE49-F238E27FC236}">
                <a16:creationId xmlns:a16="http://schemas.microsoft.com/office/drawing/2014/main" id="{51E83C97-1F28-A315-7DB4-166C29DD7AE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15300" y="1801882"/>
            <a:ext cx="905471" cy="1264730"/>
          </a:xfrm>
          <a:prstGeom prst="rect">
            <a:avLst/>
          </a:prstGeom>
        </p:spPr>
      </p:pic>
      <p:pic>
        <p:nvPicPr>
          <p:cNvPr id="5" name="Picture 4" descr="ETCC42 - GCSE English Text Guide - A Christmas Carol includes Online Edition &amp; Quizzes">
            <a:extLst>
              <a:ext uri="{FF2B5EF4-FFF2-40B4-BE49-F238E27FC236}">
                <a16:creationId xmlns:a16="http://schemas.microsoft.com/office/drawing/2014/main" id="{DE107870-78E7-E543-4F5C-D6FE6B39E41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24230" y="3468176"/>
            <a:ext cx="905471" cy="1264730"/>
          </a:xfrm>
          <a:prstGeom prst="rect">
            <a:avLst/>
          </a:prstGeom>
        </p:spPr>
      </p:pic>
      <p:pic>
        <p:nvPicPr>
          <p:cNvPr id="6" name="Picture 5" descr="Seneca | Free Interactive Content &amp; Questions for Grade 8-12">
            <a:extLst>
              <a:ext uri="{FF2B5EF4-FFF2-40B4-BE49-F238E27FC236}">
                <a16:creationId xmlns:a16="http://schemas.microsoft.com/office/drawing/2014/main" id="{641656F6-C97B-B08E-1AF7-2862CCF428C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71816" y="3876088"/>
            <a:ext cx="1343026" cy="70887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FA25590-B315-17C9-E270-43746FE3CDDF}"/>
              </a:ext>
            </a:extLst>
          </p:cNvPr>
          <p:cNvSpPr txBox="1"/>
          <p:nvPr/>
        </p:nvSpPr>
        <p:spPr>
          <a:xfrm>
            <a:off x="87065" y="695162"/>
            <a:ext cx="6584751" cy="407034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57175" indent="-257175">
              <a:buFont typeface="Arial"/>
              <a:buChar char="•"/>
            </a:pPr>
            <a:r>
              <a:rPr lang="en-US" sz="2000" b="1" dirty="0">
                <a:solidFill>
                  <a:srgbClr val="FF0000"/>
                </a:solidFill>
                <a:ea typeface="Calibri"/>
                <a:cs typeface="Calibri"/>
              </a:rPr>
              <a:t>AQA website </a:t>
            </a:r>
            <a:r>
              <a:rPr lang="en-US" sz="2000" dirty="0">
                <a:ea typeface="Calibri"/>
                <a:cs typeface="Calibri"/>
              </a:rPr>
              <a:t>(see </a:t>
            </a:r>
            <a:r>
              <a:rPr lang="en-US" sz="2000" dirty="0">
                <a:ea typeface="Calibri"/>
                <a:cs typeface="Calibri"/>
                <a:hlinkClick r:id="rId8"/>
              </a:rPr>
              <a:t>https://www.aqa.org.uk/subjects/english/gcse/english-8700/specification</a:t>
            </a:r>
            <a:r>
              <a:rPr lang="en-US" sz="2000" dirty="0">
                <a:ea typeface="Calibri"/>
                <a:cs typeface="Calibri"/>
              </a:rPr>
              <a:t> for English Language and  </a:t>
            </a:r>
            <a:r>
              <a:rPr lang="en-US" sz="2000" dirty="0">
                <a:ea typeface="Calibri"/>
                <a:cs typeface="Calibri"/>
                <a:hlinkClick r:id="rId9"/>
              </a:rPr>
              <a:t>https://www.aqa.org.uk/subjects/english/gcse/english-8702/specification</a:t>
            </a:r>
            <a:r>
              <a:rPr lang="en-US" sz="2000" dirty="0">
                <a:ea typeface="Calibri"/>
                <a:cs typeface="Calibri"/>
              </a:rPr>
              <a:t> for English Literature)</a:t>
            </a:r>
          </a:p>
          <a:p>
            <a:pPr marL="257175" indent="-257175">
              <a:buFont typeface="Arial"/>
              <a:buChar char="•"/>
            </a:pPr>
            <a:endParaRPr lang="en-US" sz="2000" dirty="0">
              <a:ea typeface="Calibri"/>
              <a:cs typeface="Calibri"/>
            </a:endParaRPr>
          </a:p>
          <a:p>
            <a:pPr marL="257175" indent="-257175">
              <a:buFont typeface="Arial"/>
              <a:buChar char="•"/>
            </a:pPr>
            <a:r>
              <a:rPr lang="en-US" sz="2000" dirty="0">
                <a:ea typeface="Calibri"/>
                <a:cs typeface="Calibri"/>
              </a:rPr>
              <a:t>Via the </a:t>
            </a:r>
            <a:r>
              <a:rPr lang="en-US" sz="2000" b="1" dirty="0">
                <a:solidFill>
                  <a:srgbClr val="FF0000"/>
                </a:solidFill>
                <a:ea typeface="Calibri"/>
                <a:cs typeface="Calibri"/>
              </a:rPr>
              <a:t>“S:” (“Student”) drive on Frog. </a:t>
            </a:r>
            <a:r>
              <a:rPr lang="en-US" sz="2000" dirty="0">
                <a:ea typeface="Calibri"/>
                <a:cs typeface="Calibri"/>
              </a:rPr>
              <a:t>All past papers are available to you here!</a:t>
            </a:r>
          </a:p>
          <a:p>
            <a:pPr marL="257175" indent="-257175">
              <a:buFont typeface="Arial"/>
              <a:buChar char="•"/>
            </a:pPr>
            <a:endParaRPr lang="en-US" sz="2000" dirty="0">
              <a:ea typeface="Calibri"/>
              <a:cs typeface="Calibri"/>
            </a:endParaRPr>
          </a:p>
          <a:p>
            <a:pPr marL="257175" indent="-257175">
              <a:buFont typeface="Arial"/>
              <a:buChar char="•"/>
            </a:pPr>
            <a:r>
              <a:rPr lang="en-US" sz="2000" b="1" dirty="0">
                <a:solidFill>
                  <a:srgbClr val="FF0000"/>
                </a:solidFill>
                <a:ea typeface="Calibri"/>
                <a:cs typeface="Calibri"/>
              </a:rPr>
              <a:t>Seneca Learning </a:t>
            </a:r>
            <a:r>
              <a:rPr lang="en-US" sz="2000" dirty="0">
                <a:ea typeface="Calibri"/>
                <a:cs typeface="Calibri"/>
              </a:rPr>
              <a:t>website/app</a:t>
            </a:r>
          </a:p>
          <a:p>
            <a:pPr marL="257175" indent="-257175">
              <a:buFont typeface="Arial"/>
              <a:buChar char="•"/>
            </a:pPr>
            <a:endParaRPr lang="en-US" sz="2000" dirty="0">
              <a:ea typeface="Calibri"/>
              <a:cs typeface="Calibri"/>
            </a:endParaRPr>
          </a:p>
          <a:p>
            <a:pPr marL="257175" indent="-257175">
              <a:buFont typeface="Arial"/>
              <a:buChar char="•"/>
            </a:pPr>
            <a:r>
              <a:rPr lang="en-US" sz="2000" b="1" dirty="0">
                <a:solidFill>
                  <a:srgbClr val="FF0000"/>
                </a:solidFill>
                <a:cs typeface="Calibri"/>
              </a:rPr>
              <a:t>CGP guides </a:t>
            </a:r>
            <a:r>
              <a:rPr lang="en-US" sz="2000" dirty="0">
                <a:cs typeface="Calibri"/>
              </a:rPr>
              <a:t>have exam questions (and some model answers!) in the back. Students have these for all units.</a:t>
            </a:r>
          </a:p>
        </p:txBody>
      </p:sp>
      <p:pic>
        <p:nvPicPr>
          <p:cNvPr id="16" name="Picture 8" descr="Frog VLE SK Seri Nilam, Kuala Lumpur: Apakah itu Frog VLE?">
            <a:extLst>
              <a:ext uri="{FF2B5EF4-FFF2-40B4-BE49-F238E27FC236}">
                <a16:creationId xmlns:a16="http://schemas.microsoft.com/office/drawing/2014/main" id="{42A0D964-42E1-C6FA-3C55-6FDCA8FE92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2982" y="2837406"/>
            <a:ext cx="913443" cy="626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ACHR44 - GCSE English AQA Poetry Guide - Power &amp; Conflict Anthology inc. Online Edition, Audio &amp; Qui">
            <a:extLst>
              <a:ext uri="{FF2B5EF4-FFF2-40B4-BE49-F238E27FC236}">
                <a16:creationId xmlns:a16="http://schemas.microsoft.com/office/drawing/2014/main" id="{2AB5606F-D91F-3EFC-0BCD-2AC6C0BFBB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8183" y="135589"/>
            <a:ext cx="890293" cy="1258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C9FD72B-3A98-BEAF-98F6-95E70E17F14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207"/>
          <a:stretch/>
        </p:blipFill>
        <p:spPr bwMode="auto">
          <a:xfrm>
            <a:off x="6568191" y="1798723"/>
            <a:ext cx="1343026" cy="626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34CE9D7-4679-D42B-F220-9B3DF3AD11C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4211411" y="331424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809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746"/>
    </mc:Choice>
    <mc:Fallback xmlns="">
      <p:transition spd="slow" advTm="197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12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B9B04A0-F299-6800-1467-D90D09363B3E}"/>
              </a:ext>
            </a:extLst>
          </p:cNvPr>
          <p:cNvSpPr txBox="1"/>
          <p:nvPr/>
        </p:nvSpPr>
        <p:spPr>
          <a:xfrm>
            <a:off x="0" y="107941"/>
            <a:ext cx="9144000" cy="50013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>
                <a:solidFill>
                  <a:srgbClr val="FF0000"/>
                </a:solidFill>
                <a:cs typeface="Calibri"/>
              </a:rPr>
              <a:t>Checking and assessing understanding…</a:t>
            </a:r>
            <a:endParaRPr lang="en-US" sz="2800" b="1" dirty="0">
              <a:solidFill>
                <a:srgbClr val="FF0000"/>
              </a:solidFill>
              <a:ea typeface="Calibri"/>
              <a:cs typeface="Calibri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FA25590-B315-17C9-E270-43746FE3CDDF}"/>
              </a:ext>
            </a:extLst>
          </p:cNvPr>
          <p:cNvSpPr txBox="1"/>
          <p:nvPr/>
        </p:nvSpPr>
        <p:spPr>
          <a:xfrm>
            <a:off x="0" y="608078"/>
            <a:ext cx="9064171" cy="422423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57175" indent="-257175">
              <a:buFont typeface="Arial"/>
              <a:buChar char="•"/>
            </a:pPr>
            <a:r>
              <a:rPr lang="en-US" sz="1800" dirty="0">
                <a:cs typeface="Calibri"/>
              </a:rPr>
              <a:t>Use the </a:t>
            </a:r>
            <a:r>
              <a:rPr lang="en-US" sz="1800" b="1" dirty="0">
                <a:solidFill>
                  <a:srgbClr val="FF0000"/>
                </a:solidFill>
                <a:cs typeface="Calibri"/>
              </a:rPr>
              <a:t>mark schemes </a:t>
            </a:r>
            <a:r>
              <a:rPr lang="en-US" sz="1800" dirty="0">
                <a:cs typeface="Calibri"/>
              </a:rPr>
              <a:t>on the </a:t>
            </a:r>
            <a:r>
              <a:rPr lang="en-US" sz="1800" b="1" dirty="0">
                <a:solidFill>
                  <a:srgbClr val="FF0000"/>
                </a:solidFill>
                <a:ea typeface="Calibri"/>
                <a:cs typeface="Calibri"/>
              </a:rPr>
              <a:t>AQA website and the “S:” (“Student”) drive on Frog. </a:t>
            </a:r>
            <a:r>
              <a:rPr lang="en-US" sz="1800" dirty="0">
                <a:ea typeface="Calibri"/>
                <a:cs typeface="Calibri"/>
              </a:rPr>
              <a:t>All past papers and mark schemes are available to you here! Check that you have written </a:t>
            </a:r>
            <a:r>
              <a:rPr lang="en-US" sz="1800" b="1" dirty="0">
                <a:solidFill>
                  <a:srgbClr val="FF0000"/>
                </a:solidFill>
                <a:ea typeface="Calibri"/>
                <a:cs typeface="Calibri"/>
              </a:rPr>
              <a:t>three analytical sentences </a:t>
            </a:r>
            <a:r>
              <a:rPr lang="en-US" sz="1800" dirty="0">
                <a:ea typeface="Calibri"/>
                <a:cs typeface="Calibri"/>
              </a:rPr>
              <a:t>for each quotation, and that you have written about </a:t>
            </a:r>
            <a:r>
              <a:rPr lang="en-US" sz="1800" b="1" dirty="0">
                <a:solidFill>
                  <a:srgbClr val="FF0000"/>
                </a:solidFill>
                <a:ea typeface="Calibri"/>
                <a:cs typeface="Calibri"/>
              </a:rPr>
              <a:t>writers’ methods, intentions and message, </a:t>
            </a:r>
            <a:r>
              <a:rPr lang="en-US" sz="1800" dirty="0">
                <a:ea typeface="Calibri"/>
                <a:cs typeface="Calibri"/>
              </a:rPr>
              <a:t>and the </a:t>
            </a:r>
            <a:r>
              <a:rPr lang="en-US" sz="1800" b="1" dirty="0">
                <a:solidFill>
                  <a:srgbClr val="FF0000"/>
                </a:solidFill>
                <a:ea typeface="Calibri"/>
                <a:cs typeface="Calibri"/>
              </a:rPr>
              <a:t>effects of language on reader/audience. </a:t>
            </a:r>
            <a:r>
              <a:rPr lang="en-US" sz="1800" dirty="0">
                <a:ea typeface="Calibri"/>
                <a:cs typeface="Calibri"/>
              </a:rPr>
              <a:t>To access the higher marks, check that you have written about </a:t>
            </a:r>
            <a:r>
              <a:rPr lang="en-US" sz="1800" b="1" dirty="0">
                <a:solidFill>
                  <a:srgbClr val="FF0000"/>
                </a:solidFill>
                <a:ea typeface="Calibri"/>
                <a:cs typeface="Calibri"/>
              </a:rPr>
              <a:t>structure </a:t>
            </a:r>
            <a:r>
              <a:rPr lang="en-US" sz="1800" dirty="0">
                <a:ea typeface="Calibri"/>
                <a:cs typeface="Calibri"/>
              </a:rPr>
              <a:t>and discussed </a:t>
            </a:r>
            <a:r>
              <a:rPr lang="en-US" sz="1800" b="1" dirty="0">
                <a:solidFill>
                  <a:srgbClr val="FF0000"/>
                </a:solidFill>
                <a:ea typeface="Calibri"/>
                <a:cs typeface="Calibri"/>
              </a:rPr>
              <a:t>alternative interpretations.</a:t>
            </a:r>
          </a:p>
          <a:p>
            <a:pPr marL="257175" indent="-257175">
              <a:buFont typeface="Arial"/>
              <a:buChar char="•"/>
            </a:pPr>
            <a:endParaRPr lang="en-US" sz="1800" dirty="0">
              <a:ea typeface="Calibri"/>
              <a:cs typeface="Calibri"/>
            </a:endParaRPr>
          </a:p>
          <a:p>
            <a:pPr marL="257175" indent="-257175">
              <a:buFont typeface="Arial"/>
              <a:buChar char="•"/>
            </a:pPr>
            <a:r>
              <a:rPr lang="en-US" sz="1800" dirty="0">
                <a:ea typeface="Calibri"/>
                <a:cs typeface="Calibri"/>
              </a:rPr>
              <a:t>Compare your own answers with the </a:t>
            </a:r>
            <a:r>
              <a:rPr lang="en-US" sz="1800" b="1" dirty="0">
                <a:solidFill>
                  <a:srgbClr val="FF0000"/>
                </a:solidFill>
                <a:ea typeface="Calibri"/>
                <a:cs typeface="Calibri"/>
              </a:rPr>
              <a:t>graded model answers </a:t>
            </a:r>
            <a:r>
              <a:rPr lang="en-US" sz="1800" dirty="0">
                <a:ea typeface="Calibri"/>
                <a:cs typeface="Calibri"/>
              </a:rPr>
              <a:t>that you have access to in your </a:t>
            </a:r>
            <a:r>
              <a:rPr lang="en-US" sz="1800" b="1" dirty="0">
                <a:solidFill>
                  <a:srgbClr val="FF0000"/>
                </a:solidFill>
                <a:ea typeface="Calibri"/>
                <a:cs typeface="Calibri"/>
              </a:rPr>
              <a:t>exercise books</a:t>
            </a:r>
            <a:r>
              <a:rPr lang="en-US" sz="1800" dirty="0">
                <a:ea typeface="Calibri"/>
                <a:cs typeface="Calibri"/>
              </a:rPr>
              <a:t>, in the </a:t>
            </a:r>
            <a:r>
              <a:rPr lang="en-US" sz="1800" b="1" dirty="0">
                <a:solidFill>
                  <a:srgbClr val="FF0000"/>
                </a:solidFill>
                <a:ea typeface="Calibri"/>
                <a:cs typeface="Calibri"/>
              </a:rPr>
              <a:t>CGP revision guides </a:t>
            </a:r>
            <a:r>
              <a:rPr lang="en-US" sz="1800" dirty="0">
                <a:ea typeface="Calibri"/>
                <a:cs typeface="Calibri"/>
              </a:rPr>
              <a:t>and on </a:t>
            </a:r>
            <a:r>
              <a:rPr lang="en-US" sz="1800" b="1" dirty="0">
                <a:solidFill>
                  <a:srgbClr val="FF0000"/>
                </a:solidFill>
                <a:ea typeface="Calibri"/>
                <a:cs typeface="Calibri"/>
              </a:rPr>
              <a:t>Frog.</a:t>
            </a:r>
          </a:p>
          <a:p>
            <a:pPr marL="257175" indent="-257175">
              <a:buFont typeface="Arial"/>
              <a:buChar char="•"/>
            </a:pPr>
            <a:endParaRPr lang="en-US" sz="1800" dirty="0">
              <a:ea typeface="Calibri"/>
              <a:cs typeface="Calibri"/>
            </a:endParaRPr>
          </a:p>
          <a:p>
            <a:pPr marL="257175" indent="-257175">
              <a:buFont typeface="Arial"/>
              <a:buChar char="•"/>
            </a:pPr>
            <a:r>
              <a:rPr lang="en-US" sz="1800" dirty="0">
                <a:ea typeface="Calibri"/>
                <a:cs typeface="Calibri"/>
              </a:rPr>
              <a:t>Complete </a:t>
            </a:r>
            <a:r>
              <a:rPr lang="en-US" sz="1800" b="1" dirty="0">
                <a:solidFill>
                  <a:srgbClr val="FF0000"/>
                </a:solidFill>
                <a:ea typeface="Calibri"/>
                <a:cs typeface="Calibri"/>
              </a:rPr>
              <a:t>knowledge quizzes </a:t>
            </a:r>
            <a:r>
              <a:rPr lang="en-US" sz="1800" dirty="0">
                <a:ea typeface="Calibri"/>
                <a:cs typeface="Calibri"/>
              </a:rPr>
              <a:t>on the </a:t>
            </a:r>
            <a:r>
              <a:rPr lang="en-US" sz="1800" b="1" dirty="0">
                <a:solidFill>
                  <a:srgbClr val="FF0000"/>
                </a:solidFill>
                <a:ea typeface="Calibri"/>
                <a:cs typeface="Calibri"/>
              </a:rPr>
              <a:t>BBC Bitesize </a:t>
            </a:r>
            <a:r>
              <a:rPr lang="en-US" sz="1800" dirty="0">
                <a:ea typeface="Calibri"/>
                <a:cs typeface="Calibri"/>
              </a:rPr>
              <a:t>and </a:t>
            </a:r>
            <a:r>
              <a:rPr lang="en-US" sz="1800" b="1" dirty="0">
                <a:solidFill>
                  <a:srgbClr val="FF0000"/>
                </a:solidFill>
                <a:ea typeface="Calibri"/>
                <a:cs typeface="Calibri"/>
              </a:rPr>
              <a:t>Seneca Learning </a:t>
            </a:r>
            <a:r>
              <a:rPr lang="en-US" sz="1800" dirty="0">
                <a:ea typeface="Calibri"/>
                <a:cs typeface="Calibri"/>
              </a:rPr>
              <a:t>websites. Make a list of the topics, themes and contextual points that you </a:t>
            </a:r>
            <a:r>
              <a:rPr lang="en-US" sz="1800" b="1" dirty="0">
                <a:solidFill>
                  <a:srgbClr val="FF0000"/>
                </a:solidFill>
                <a:ea typeface="Calibri"/>
                <a:cs typeface="Calibri"/>
              </a:rPr>
              <a:t>do not score highly on </a:t>
            </a:r>
            <a:r>
              <a:rPr lang="en-US" sz="1800" dirty="0">
                <a:ea typeface="Calibri"/>
                <a:cs typeface="Calibri"/>
              </a:rPr>
              <a:t>– and then revise these. Take the quizzes again and see if you have improved!</a:t>
            </a:r>
          </a:p>
          <a:p>
            <a:pPr marL="257175" indent="-257175">
              <a:buFont typeface="Arial"/>
              <a:buChar char="•"/>
            </a:pPr>
            <a:endParaRPr lang="en-US" sz="1800" dirty="0">
              <a:ea typeface="Calibri"/>
              <a:cs typeface="Calibri"/>
            </a:endParaRPr>
          </a:p>
          <a:p>
            <a:pPr marL="257175" indent="-257175">
              <a:buFont typeface="Arial"/>
              <a:buChar char="•"/>
            </a:pPr>
            <a:r>
              <a:rPr lang="en-US" sz="1800" b="1" dirty="0">
                <a:solidFill>
                  <a:srgbClr val="FF0000"/>
                </a:solidFill>
                <a:ea typeface="Calibri"/>
                <a:cs typeface="Calibri"/>
              </a:rPr>
              <a:t>Ask your teacher </a:t>
            </a:r>
            <a:r>
              <a:rPr lang="en-US" sz="1800" dirty="0">
                <a:ea typeface="Calibri"/>
                <a:cs typeface="Calibri"/>
              </a:rPr>
              <a:t>to look at some of your answers and give you some feedback.</a:t>
            </a:r>
          </a:p>
        </p:txBody>
      </p:sp>
      <p:pic>
        <p:nvPicPr>
          <p:cNvPr id="3" name="Picture 2" descr="BBC Bitesize free learning resources for all school ages | Our Time">
            <a:extLst>
              <a:ext uri="{FF2B5EF4-FFF2-40B4-BE49-F238E27FC236}">
                <a16:creationId xmlns:a16="http://schemas.microsoft.com/office/drawing/2014/main" id="{3F55202A-AE4A-E311-941E-17EE6A1E023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98867" y="3948825"/>
            <a:ext cx="518639" cy="53243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196D295-A94D-8750-3848-7D651787D66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207"/>
          <a:stretch/>
        </p:blipFill>
        <p:spPr bwMode="auto">
          <a:xfrm>
            <a:off x="7735445" y="2053801"/>
            <a:ext cx="1087825" cy="507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Seneca | Free Interactive Content &amp; Questions for Grade 8-12">
            <a:extLst>
              <a:ext uri="{FF2B5EF4-FFF2-40B4-BE49-F238E27FC236}">
                <a16:creationId xmlns:a16="http://schemas.microsoft.com/office/drawing/2014/main" id="{B8DCB704-8C89-21A9-1A59-8DC9B567FF0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36467" y="3948825"/>
            <a:ext cx="1008742" cy="532433"/>
          </a:xfrm>
          <a:prstGeom prst="rect">
            <a:avLst/>
          </a:prstGeom>
        </p:spPr>
      </p:pic>
      <p:pic>
        <p:nvPicPr>
          <p:cNvPr id="6" name="Picture 8" descr="Frog VLE SK Seri Nilam, Kuala Lumpur: Apakah itu Frog VLE?">
            <a:extLst>
              <a:ext uri="{FF2B5EF4-FFF2-40B4-BE49-F238E27FC236}">
                <a16:creationId xmlns:a16="http://schemas.microsoft.com/office/drawing/2014/main" id="{3FA6E662-5AA2-10F3-3C57-EAEA7E2FC4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912" y="2917672"/>
            <a:ext cx="722311" cy="495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0907F3B-9771-3780-C714-BB6FCEB27E1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574067" y="9647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728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685"/>
    </mc:Choice>
    <mc:Fallback xmlns="">
      <p:transition spd="slow" advTm="596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45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ood Luck PNGs for Free Download">
            <a:extLst>
              <a:ext uri="{FF2B5EF4-FFF2-40B4-BE49-F238E27FC236}">
                <a16:creationId xmlns:a16="http://schemas.microsoft.com/office/drawing/2014/main" id="{2C33EC78-6DE6-C361-BE22-0944EA18B8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46204" y="50798"/>
            <a:ext cx="7051592" cy="4706938"/>
          </a:xfrm>
          <a:prstGeom prst="rect">
            <a:avLst/>
          </a:prstGeom>
          <a:solidFill>
            <a:srgbClr val="FFFFFF"/>
          </a:solidFill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3CBBF10-2EFF-4D11-6DC8-B145622BBCD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94725" y="427037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53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10"/>
    </mc:Choice>
    <mc:Fallback xmlns="">
      <p:transition spd="slow" advTm="150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01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osforth Academy Gen Powerpoint 2019.thmx (2).pptx" id="{DF9AB587-7647-4DCC-A42F-8996E76315EF}" vid="{C398E7D8-A9C6-4CE7-97AD-51A8DDE23622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903</TotalTime>
  <Words>1063</Words>
  <Application>Microsoft Office PowerPoint</Application>
  <PresentationFormat>On-screen Show (16:9)</PresentationFormat>
  <Paragraphs>69</Paragraphs>
  <Slides>9</Slides>
  <Notes>1</Notes>
  <HiddenSlides>0</HiddenSlides>
  <MMClips>9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Cook, Raymond</dc:creator>
  <cp:lastModifiedBy>Cook, Raymond</cp:lastModifiedBy>
  <cp:revision>114</cp:revision>
  <dcterms:modified xsi:type="dcterms:W3CDTF">2025-04-09T09:55:23Z</dcterms:modified>
</cp:coreProperties>
</file>