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5"/>
  </p:notesMasterIdLst>
  <p:sldIdLst>
    <p:sldId id="256" r:id="rId5"/>
    <p:sldId id="296" r:id="rId6"/>
    <p:sldId id="257" r:id="rId7"/>
    <p:sldId id="283" r:id="rId8"/>
    <p:sldId id="352" r:id="rId9"/>
    <p:sldId id="298" r:id="rId10"/>
    <p:sldId id="349" r:id="rId11"/>
    <p:sldId id="329" r:id="rId12"/>
    <p:sldId id="278" r:id="rId13"/>
    <p:sldId id="316" r:id="rId14"/>
    <p:sldId id="331" r:id="rId15"/>
    <p:sldId id="347" r:id="rId16"/>
    <p:sldId id="327" r:id="rId17"/>
    <p:sldId id="333" r:id="rId18"/>
    <p:sldId id="334" r:id="rId19"/>
    <p:sldId id="294" r:id="rId20"/>
    <p:sldId id="335" r:id="rId21"/>
    <p:sldId id="337" r:id="rId22"/>
    <p:sldId id="350" r:id="rId23"/>
    <p:sldId id="341" r:id="rId24"/>
    <p:sldId id="342" r:id="rId25"/>
    <p:sldId id="344" r:id="rId26"/>
    <p:sldId id="290" r:id="rId27"/>
    <p:sldId id="351" r:id="rId28"/>
    <p:sldId id="291" r:id="rId29"/>
    <p:sldId id="346" r:id="rId30"/>
    <p:sldId id="289" r:id="rId31"/>
    <p:sldId id="345" r:id="rId32"/>
    <p:sldId id="284" r:id="rId33"/>
    <p:sldId id="288" r:id="rId34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D8648"/>
    <a:srgbClr val="0A16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245B50-9CD1-8472-00EF-993B37603158}" v="93" dt="2026-07-01T14:41:52.784"/>
    <p1510:client id="{2E5FBAD1-1E95-3DF2-4D59-D77AD04ECA7D}" v="23" dt="2026-07-01T06:14:51.3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bleStyles" Target="tableStyle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3EAE8D-34E4-44B9-8C30-32D6679F1E1F}" type="datetimeFigureOut">
              <a:t>7/2/2026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A67008-D0BD-4844-B60A-13C55E74222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37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A suitable warm and waterproof coat which can be stored in the school bag during the day.  Denim, leather, and camouflage-style coats are not permitted. which can be stored in the school bag during the day. 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A67008-D0BD-4844-B60A-13C55E742221}" type="slidenum"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73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097A8-56C7-4DF3-BAAE-F47A5EE74E54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AA5F1-2CBF-420D-9B71-339FB1676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483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097A8-56C7-4DF3-BAAE-F47A5EE74E54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AA5F1-2CBF-420D-9B71-339FB1676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1738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097A8-56C7-4DF3-BAAE-F47A5EE74E54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AA5F1-2CBF-420D-9B71-339FB1676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393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097A8-56C7-4DF3-BAAE-F47A5EE74E54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AA5F1-2CBF-420D-9B71-339FB1676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688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097A8-56C7-4DF3-BAAE-F47A5EE74E54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AA5F1-2CBF-420D-9B71-339FB1676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8484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097A8-56C7-4DF3-BAAE-F47A5EE74E54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AA5F1-2CBF-420D-9B71-339FB1676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963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097A8-56C7-4DF3-BAAE-F47A5EE74E54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AA5F1-2CBF-420D-9B71-339FB1676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781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097A8-56C7-4DF3-BAAE-F47A5EE74E54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AA5F1-2CBF-420D-9B71-339FB1676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877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097A8-56C7-4DF3-BAAE-F47A5EE74E54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AA5F1-2CBF-420D-9B71-339FB1676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9179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097A8-56C7-4DF3-BAAE-F47A5EE74E54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AA5F1-2CBF-420D-9B71-339FB1676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9481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097A8-56C7-4DF3-BAAE-F47A5EE74E54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AA5F1-2CBF-420D-9B71-339FB1676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019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097A8-56C7-4DF3-BAAE-F47A5EE74E54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5AA5F1-2CBF-420D-9B71-339FB1676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1201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3.png"/><Relationship Id="rId7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mailto:studentsupportbase@ga.newcastle.sch.uk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16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719951"/>
            <a:ext cx="9144000" cy="165576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ts val="600"/>
              </a:spcBef>
            </a:pPr>
            <a:r>
              <a:rPr lang="en-US" sz="4800" b="1" i="0" u="none" strike="noStrike">
                <a:solidFill>
                  <a:srgbClr val="FFFFFF"/>
                </a:solidFill>
                <a:effectLst/>
                <a:latin typeface="Lato" panose="020F0502020204030203" pitchFamily="34" charset="0"/>
              </a:rPr>
              <a:t>Traditional  values, longstanding success</a:t>
            </a:r>
            <a:endParaRPr lang="en-US" sz="6000"/>
          </a:p>
        </p:txBody>
      </p:sp>
      <p:pic>
        <p:nvPicPr>
          <p:cNvPr id="5" name="Picture 4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24EA369C-BBF5-091D-AAD4-303CF442C5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031" y="1495542"/>
            <a:ext cx="6502734" cy="2400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3315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34B90-7621-6411-998F-78CFAE866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2147" y="1030117"/>
            <a:ext cx="10515600" cy="2852737"/>
          </a:xfrm>
        </p:spPr>
        <p:txBody>
          <a:bodyPr>
            <a:normAutofit/>
          </a:bodyPr>
          <a:lstStyle/>
          <a:p>
            <a:r>
              <a:rPr lang="en-GB" sz="5400" b="1">
                <a:solidFill>
                  <a:srgbClr val="BD8648"/>
                </a:solidFill>
                <a:latin typeface="Raleway"/>
              </a:rPr>
              <a:t>Mr P Chahal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C1D3CF-261F-5892-6EB2-04F2898463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2147" y="4424706"/>
            <a:ext cx="10515600" cy="150018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/>
              <a:t>Principal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94500CFB-C8D3-AE2B-E25E-9B6063F81942}"/>
              </a:ext>
            </a:extLst>
          </p:cNvPr>
          <p:cNvGrpSpPr/>
          <p:nvPr/>
        </p:nvGrpSpPr>
        <p:grpSpPr>
          <a:xfrm>
            <a:off x="0" y="6064880"/>
            <a:ext cx="12205250" cy="871804"/>
            <a:chOff x="0" y="6064880"/>
            <a:chExt cx="12205250" cy="871804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63AAC6CE-6FE8-F743-38F9-25782584ADC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064880"/>
              <a:ext cx="12205250" cy="871804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456F9C8-31A2-8320-4177-9294D79519E5}"/>
                </a:ext>
              </a:extLst>
            </p:cNvPr>
            <p:cNvSpPr txBox="1"/>
            <p:nvPr/>
          </p:nvSpPr>
          <p:spPr>
            <a:xfrm>
              <a:off x="348456" y="6300727"/>
              <a:ext cx="249127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Creating  Futures</a:t>
              </a:r>
            </a:p>
          </p:txBody>
        </p:sp>
        <p:pic>
          <p:nvPicPr>
            <p:cNvPr id="7" name="Picture 6" descr="A black background with white text&#10;&#10;Description automatically generated">
              <a:extLst>
                <a:ext uri="{FF2B5EF4-FFF2-40B4-BE49-F238E27FC236}">
                  <a16:creationId xmlns:a16="http://schemas.microsoft.com/office/drawing/2014/main" id="{0B28FFBB-3B8B-FB03-C5EE-AC16974D82E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02101" y="6173252"/>
              <a:ext cx="1774552" cy="6550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10209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919" y="1248254"/>
            <a:ext cx="10815734" cy="4351338"/>
          </a:xfrm>
        </p:spPr>
        <p:txBody>
          <a:bodyPr>
            <a:normAutofit lnSpcReduction="10000"/>
          </a:bodyPr>
          <a:lstStyle/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u="none" strike="noStrike">
                <a:solidFill>
                  <a:srgbClr val="0A1635"/>
                </a:solidFill>
                <a:effectLst/>
                <a:latin typeface="Lato" panose="020F0502020204030203" pitchFamily="34" charset="0"/>
              </a:rPr>
              <a:t>Gosforth Academy is a calm, orderly and purposeful environment where pupils feel safe</a:t>
            </a:r>
            <a:r>
              <a:rPr lang="en-US" sz="2400">
                <a:solidFill>
                  <a:srgbClr val="000000"/>
                </a:solidFill>
                <a:effectLst/>
                <a:latin typeface="Lato" panose="020F0502020204030203" pitchFamily="34" charset="0"/>
              </a:rPr>
              <a:t>​</a:t>
            </a:r>
            <a:endParaRPr lang="en-US" sz="240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u="none" strike="noStrike">
                <a:solidFill>
                  <a:srgbClr val="0A1635"/>
                </a:solidFill>
                <a:effectLst/>
                <a:latin typeface="Lato" panose="020F0502020204030203" pitchFamily="34" charset="0"/>
              </a:rPr>
              <a:t>Pupils treat one another with respect</a:t>
            </a:r>
            <a:r>
              <a:rPr lang="en-US" sz="2400">
                <a:solidFill>
                  <a:srgbClr val="000000"/>
                </a:solidFill>
                <a:effectLst/>
                <a:latin typeface="Lato" panose="020F0502020204030203" pitchFamily="34" charset="0"/>
              </a:rPr>
              <a:t>​</a:t>
            </a:r>
            <a:endParaRPr lang="en-US" sz="240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u="none" strike="noStrike">
                <a:solidFill>
                  <a:srgbClr val="0A1635"/>
                </a:solidFill>
                <a:effectLst/>
                <a:latin typeface="Lato" panose="020F0502020204030203" pitchFamily="34" charset="0"/>
              </a:rPr>
              <a:t>Staff build positive relations with pupils</a:t>
            </a:r>
            <a:r>
              <a:rPr lang="en-US" sz="2400">
                <a:solidFill>
                  <a:srgbClr val="000000"/>
                </a:solidFill>
                <a:effectLst/>
                <a:latin typeface="Lato" panose="020F0502020204030203" pitchFamily="34" charset="0"/>
              </a:rPr>
              <a:t>​</a:t>
            </a:r>
            <a:endParaRPr lang="en-US" sz="240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u="none" strike="noStrike">
                <a:solidFill>
                  <a:srgbClr val="0A1635"/>
                </a:solidFill>
                <a:effectLst/>
                <a:latin typeface="Lato" panose="020F0502020204030203" pitchFamily="34" charset="0"/>
              </a:rPr>
              <a:t>Leaders have developed a culture of high expectation</a:t>
            </a:r>
            <a:r>
              <a:rPr lang="en-US" sz="2400">
                <a:solidFill>
                  <a:srgbClr val="000000"/>
                </a:solidFill>
                <a:effectLst/>
                <a:latin typeface="Lato" panose="020F0502020204030203" pitchFamily="34" charset="0"/>
              </a:rPr>
              <a:t>​</a:t>
            </a:r>
            <a:endParaRPr lang="en-US" sz="240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u="none" strike="noStrike">
                <a:solidFill>
                  <a:srgbClr val="0A1635"/>
                </a:solidFill>
                <a:effectLst/>
                <a:latin typeface="Lato" panose="020F0502020204030203" pitchFamily="34" charset="0"/>
              </a:rPr>
              <a:t>Pupils work hard and achieve well</a:t>
            </a:r>
            <a:r>
              <a:rPr lang="en-US" sz="2400">
                <a:solidFill>
                  <a:srgbClr val="000000"/>
                </a:solidFill>
                <a:effectLst/>
                <a:latin typeface="Lato" panose="020F0502020204030203" pitchFamily="34" charset="0"/>
              </a:rPr>
              <a:t>​</a:t>
            </a:r>
            <a:endParaRPr lang="en-US" sz="240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u="none" strike="noStrike">
                <a:solidFill>
                  <a:srgbClr val="0A1635"/>
                </a:solidFill>
                <a:effectLst/>
                <a:latin typeface="Lato" panose="020F0502020204030203" pitchFamily="34" charset="0"/>
              </a:rPr>
              <a:t>Pupils talk positively about the opportunities open to them</a:t>
            </a:r>
            <a:r>
              <a:rPr lang="en-US" sz="2400">
                <a:solidFill>
                  <a:srgbClr val="000000"/>
                </a:solidFill>
                <a:effectLst/>
                <a:latin typeface="Lato" panose="020F0502020204030203" pitchFamily="34" charset="0"/>
              </a:rPr>
              <a:t>​</a:t>
            </a:r>
            <a:endParaRPr lang="en-US" sz="240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u="none" strike="noStrike">
                <a:solidFill>
                  <a:srgbClr val="0A1635"/>
                </a:solidFill>
                <a:effectLst/>
                <a:latin typeface="Lato" panose="020F0502020204030203" pitchFamily="34" charset="0"/>
              </a:rPr>
              <a:t>Routes into university are well-established</a:t>
            </a:r>
            <a:r>
              <a:rPr lang="en-US" sz="2400">
                <a:solidFill>
                  <a:srgbClr val="000000"/>
                </a:solidFill>
                <a:effectLst/>
                <a:latin typeface="Lato" panose="020F0502020204030203" pitchFamily="34" charset="0"/>
              </a:rPr>
              <a:t>​</a:t>
            </a:r>
            <a:endParaRPr lang="en-US" sz="240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u="none" strike="noStrike">
                <a:solidFill>
                  <a:srgbClr val="0A1635"/>
                </a:solidFill>
                <a:effectLst/>
                <a:latin typeface="Lato" panose="020F0502020204030203" pitchFamily="34" charset="0"/>
              </a:rPr>
              <a:t>Pupils benefit from high-quality careers provision</a:t>
            </a:r>
            <a:r>
              <a:rPr lang="en-US" sz="2400">
                <a:solidFill>
                  <a:srgbClr val="000000"/>
                </a:solidFill>
                <a:effectLst/>
                <a:latin typeface="Lato" panose="020F0502020204030203" pitchFamily="34" charset="0"/>
              </a:rPr>
              <a:t>​</a:t>
            </a:r>
            <a:endParaRPr lang="en-US" sz="240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u="none" strike="noStrike">
                <a:solidFill>
                  <a:srgbClr val="0A1635"/>
                </a:solidFill>
                <a:effectLst/>
                <a:latin typeface="Lato" panose="020F0502020204030203" pitchFamily="34" charset="0"/>
              </a:rPr>
              <a:t>Leaders are passionate about the school and the area they serve. They work hard to deliver positive outcomes for pupils</a:t>
            </a:r>
            <a:endParaRPr lang="en-US" sz="240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endParaRPr lang="en-GB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0919" y="228583"/>
            <a:ext cx="7932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>
                <a:solidFill>
                  <a:srgbClr val="BD8648"/>
                </a:solidFill>
                <a:latin typeface="Raleway" panose="020B0503030101060003" pitchFamily="34" charset="0"/>
                <a:ea typeface="Lato" panose="020F0502020204030203" pitchFamily="34" charset="0"/>
                <a:cs typeface="Lato" panose="020F0502020204030203" pitchFamily="34" charset="0"/>
              </a:rPr>
              <a:t>Is my child going to be happy?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92E8840-FE58-B88D-0CFE-D3BDDDAC1D6D}"/>
              </a:ext>
            </a:extLst>
          </p:cNvPr>
          <p:cNvGrpSpPr/>
          <p:nvPr/>
        </p:nvGrpSpPr>
        <p:grpSpPr>
          <a:xfrm>
            <a:off x="0" y="6064880"/>
            <a:ext cx="12205250" cy="871804"/>
            <a:chOff x="0" y="6064880"/>
            <a:chExt cx="12205250" cy="871804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064880"/>
              <a:ext cx="12205250" cy="871804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348456" y="6300727"/>
              <a:ext cx="249127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Creating Futures</a:t>
              </a:r>
            </a:p>
          </p:txBody>
        </p:sp>
        <p:pic>
          <p:nvPicPr>
            <p:cNvPr id="5" name="Picture 4" descr="A black background with white text&#10;&#10;Description automatically generated">
              <a:extLst>
                <a:ext uri="{FF2B5EF4-FFF2-40B4-BE49-F238E27FC236}">
                  <a16:creationId xmlns:a16="http://schemas.microsoft.com/office/drawing/2014/main" id="{02694169-5167-D9FA-BD37-C2A327A5017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02101" y="6173252"/>
              <a:ext cx="1774552" cy="6550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234815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4880"/>
            <a:ext cx="12205250" cy="87180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919" y="1248254"/>
            <a:ext cx="10815734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fontAlgn="base">
              <a:buNone/>
            </a:pPr>
            <a:r>
              <a:rPr lang="en-US" sz="2400" b="1">
                <a:solidFill>
                  <a:srgbClr val="061435"/>
                </a:solidFill>
                <a:highlight>
                  <a:srgbClr val="FEFEFE"/>
                </a:highlight>
                <a:latin typeface="Lato"/>
                <a:ea typeface="Lato"/>
                <a:cs typeface="Lato"/>
              </a:rPr>
              <a:t>GCSE Headline Indicators 2025</a:t>
            </a:r>
          </a:p>
          <a:p>
            <a:pPr>
              <a:buFont typeface="Arial"/>
              <a:buChar char="•"/>
            </a:pPr>
            <a:r>
              <a:rPr lang="en-US" sz="2400">
                <a:solidFill>
                  <a:srgbClr val="061435"/>
                </a:solidFill>
                <a:highlight>
                  <a:srgbClr val="FEFEFE"/>
                </a:highlight>
                <a:latin typeface="Lato"/>
                <a:ea typeface="Lato"/>
                <a:cs typeface="Lato"/>
              </a:rPr>
              <a:t>Attainment 8 = 5.4 (Newcastle=4.3 and National = 4.6)</a:t>
            </a:r>
          </a:p>
          <a:p>
            <a:pPr>
              <a:buFont typeface="Arial"/>
              <a:buChar char="•"/>
            </a:pPr>
            <a:r>
              <a:rPr lang="en-US" sz="2400">
                <a:latin typeface="Lato"/>
                <a:ea typeface="Lato"/>
                <a:cs typeface="Lato"/>
              </a:rPr>
              <a:t>Progress 8 (2024) = 0.64 - in the top 5% of schools in the North East (SEND EHCP=+0.07 and SEND K= +0.44) </a:t>
            </a:r>
          </a:p>
          <a:p>
            <a:pPr algn="just">
              <a:buFont typeface="Arial"/>
              <a:buChar char="•"/>
            </a:pPr>
            <a:r>
              <a:rPr lang="en-US" sz="2400">
                <a:latin typeface="Lato"/>
                <a:ea typeface="Lato"/>
                <a:cs typeface="Lato"/>
              </a:rPr>
              <a:t>% of students achieving grade 5+ in English and </a:t>
            </a:r>
            <a:r>
              <a:rPr lang="en-US" sz="2400" err="1">
                <a:latin typeface="Lato"/>
                <a:ea typeface="Lato"/>
                <a:cs typeface="Lato"/>
              </a:rPr>
              <a:t>Maths</a:t>
            </a:r>
            <a:r>
              <a:rPr lang="en-US" sz="2400">
                <a:latin typeface="Lato"/>
                <a:ea typeface="Lato"/>
                <a:cs typeface="Lato"/>
              </a:rPr>
              <a:t> = 66% (Newcastle=42%, National= 46%)</a:t>
            </a:r>
          </a:p>
          <a:p>
            <a:pPr algn="just">
              <a:buFont typeface="Arial"/>
              <a:buChar char="•"/>
            </a:pPr>
            <a:r>
              <a:rPr lang="en-US" sz="2400">
                <a:solidFill>
                  <a:srgbClr val="061435"/>
                </a:solidFill>
                <a:highlight>
                  <a:srgbClr val="FEFEFE"/>
                </a:highlight>
                <a:latin typeface="Lato"/>
                <a:ea typeface="Lato"/>
                <a:cs typeface="Lato"/>
              </a:rPr>
              <a:t>% of students entered for the EBacc = 73%</a:t>
            </a:r>
          </a:p>
          <a:p>
            <a:pPr algn="just">
              <a:buFont typeface="Arial"/>
              <a:buChar char="•"/>
            </a:pPr>
            <a:r>
              <a:rPr lang="en-US" sz="2400">
                <a:solidFill>
                  <a:srgbClr val="061435"/>
                </a:solidFill>
                <a:highlight>
                  <a:srgbClr val="FEFEFE"/>
                </a:highlight>
                <a:latin typeface="Lato"/>
                <a:ea typeface="Lato"/>
                <a:cs typeface="Lato"/>
              </a:rPr>
              <a:t>% of students achieving the EBacc standard pass = 58% (England Average = 24%)</a:t>
            </a:r>
          </a:p>
          <a:p>
            <a:pPr algn="just">
              <a:buFont typeface="Arial"/>
              <a:buChar char="•"/>
            </a:pPr>
            <a:r>
              <a:rPr lang="en-US" sz="2400">
                <a:solidFill>
                  <a:srgbClr val="061435"/>
                </a:solidFill>
                <a:highlight>
                  <a:srgbClr val="FEFEFE"/>
                </a:highlight>
                <a:latin typeface="Lato"/>
                <a:ea typeface="Lato"/>
                <a:cs typeface="Lato"/>
              </a:rPr>
              <a:t>EBacc Average Points Score = 5.2</a:t>
            </a:r>
            <a:endParaRPr lang="en-US" sz="2400">
              <a:solidFill>
                <a:srgbClr val="061435"/>
              </a:solidFill>
              <a:highlight>
                <a:srgbClr val="FEFEFE"/>
              </a:highlight>
              <a:latin typeface="Lato"/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US" sz="1200" b="1">
              <a:solidFill>
                <a:srgbClr val="0A1635"/>
              </a:solidFill>
              <a:latin typeface="Lato"/>
              <a:ea typeface="Lato"/>
              <a:cs typeface="Lato"/>
            </a:endParaRPr>
          </a:p>
          <a:p>
            <a:pPr marL="0" indent="0" algn="l">
              <a:buNone/>
            </a:pPr>
            <a:endParaRPr lang="en-GB" b="0" i="0">
              <a:solidFill>
                <a:srgbClr val="000000"/>
              </a:solidFill>
              <a:effectLst/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0919" y="228583"/>
            <a:ext cx="7932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>
                <a:solidFill>
                  <a:srgbClr val="BD8648"/>
                </a:solidFill>
                <a:latin typeface="Raleway" panose="020B0503030101060003" pitchFamily="34" charset="0"/>
                <a:ea typeface="Lato" panose="020F0502020204030203" pitchFamily="34" charset="0"/>
                <a:cs typeface="Lato" panose="020F0502020204030203" pitchFamily="34" charset="0"/>
              </a:rPr>
              <a:t>Is my child going to be successful?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8456" y="6300727"/>
            <a:ext cx="2491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Creating Futures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7F294D-1EF7-9599-E21D-6CE0FB4F05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2563" y="6174617"/>
            <a:ext cx="1774090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4130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A3C936-A0D8-4361-50FB-2B6C230F22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7D9E87F3-98A5-6C53-E261-767717DE70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4880"/>
            <a:ext cx="12205250" cy="87180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603C10-81C8-9B58-3E9E-607D4AECCD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919" y="1248254"/>
            <a:ext cx="10815734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2400" b="1">
                <a:solidFill>
                  <a:srgbClr val="0A1635"/>
                </a:solidFill>
                <a:latin typeface="Lato"/>
                <a:ea typeface="Lato"/>
                <a:cs typeface="Lato"/>
              </a:rPr>
              <a:t>A-LEVEL</a:t>
            </a:r>
            <a:r>
              <a:rPr lang="en-GB" sz="2400" b="1">
                <a:solidFill>
                  <a:srgbClr val="061435"/>
                </a:solidFill>
                <a:highlight>
                  <a:srgbClr val="FEFEFE"/>
                </a:highlight>
                <a:latin typeface="Lato"/>
                <a:ea typeface="Lato"/>
                <a:cs typeface="Lato"/>
              </a:rPr>
              <a:t> Headline Indicators 2025</a:t>
            </a:r>
            <a:endParaRPr lang="en-GB" sz="2400">
              <a:solidFill>
                <a:srgbClr val="000000"/>
              </a:solidFill>
              <a:latin typeface="Lato"/>
              <a:ea typeface="Lato"/>
              <a:cs typeface="Lato"/>
            </a:endParaRPr>
          </a:p>
          <a:p>
            <a:pPr>
              <a:buFont typeface="Arial,Sans-Serif"/>
              <a:buChar char="•"/>
            </a:pPr>
            <a:r>
              <a:rPr lang="en-GB" sz="2400">
                <a:solidFill>
                  <a:srgbClr val="061435"/>
                </a:solidFill>
                <a:highlight>
                  <a:srgbClr val="FEFEFE"/>
                </a:highlight>
                <a:latin typeface="Lato"/>
                <a:ea typeface="Lato"/>
                <a:cs typeface="Lato"/>
              </a:rPr>
              <a:t>% grades at A*/A = 35%</a:t>
            </a:r>
            <a:endParaRPr lang="en-GB" sz="2400">
              <a:solidFill>
                <a:srgbClr val="000000"/>
              </a:solidFill>
              <a:latin typeface="Lato"/>
              <a:ea typeface="Lato"/>
              <a:cs typeface="Lato"/>
            </a:endParaRPr>
          </a:p>
          <a:p>
            <a:pPr>
              <a:buFont typeface="Arial,Sans-Serif"/>
              <a:buChar char="•"/>
            </a:pPr>
            <a:r>
              <a:rPr lang="en-GB" sz="2400">
                <a:solidFill>
                  <a:srgbClr val="061435"/>
                </a:solidFill>
                <a:highlight>
                  <a:srgbClr val="FEFEFE"/>
                </a:highlight>
                <a:latin typeface="Lato"/>
                <a:ea typeface="Lato"/>
                <a:cs typeface="Lato"/>
              </a:rPr>
              <a:t>% grades at A*-B = 63%</a:t>
            </a:r>
            <a:endParaRPr lang="en-GB" sz="2400">
              <a:solidFill>
                <a:srgbClr val="000000"/>
              </a:solidFill>
              <a:latin typeface="Lato"/>
              <a:ea typeface="Lato"/>
              <a:cs typeface="Lato"/>
            </a:endParaRPr>
          </a:p>
          <a:p>
            <a:pPr>
              <a:buFont typeface="Arial,Sans-Serif"/>
              <a:buChar char="•"/>
            </a:pPr>
            <a:r>
              <a:rPr lang="en-GB" sz="2400">
                <a:solidFill>
                  <a:srgbClr val="061435"/>
                </a:solidFill>
                <a:highlight>
                  <a:srgbClr val="FEFEFE"/>
                </a:highlight>
                <a:latin typeface="Lato"/>
                <a:ea typeface="Lato"/>
                <a:cs typeface="Lato"/>
              </a:rPr>
              <a:t>Average A level grade = B</a:t>
            </a:r>
            <a:endParaRPr lang="en-GB" sz="2400">
              <a:solidFill>
                <a:srgbClr val="000000"/>
              </a:solidFill>
              <a:latin typeface="Lato"/>
              <a:ea typeface="Lato"/>
              <a:cs typeface="Lato"/>
            </a:endParaRPr>
          </a:p>
          <a:p>
            <a:pPr>
              <a:buFont typeface="Arial,Sans-Serif"/>
              <a:buChar char="•"/>
            </a:pPr>
            <a:r>
              <a:rPr lang="en-GB" sz="2400">
                <a:solidFill>
                  <a:srgbClr val="061435"/>
                </a:solidFill>
                <a:highlight>
                  <a:srgbClr val="FEFEFE"/>
                </a:highlight>
                <a:latin typeface="Lato"/>
                <a:ea typeface="Lato"/>
                <a:cs typeface="Lato"/>
              </a:rPr>
              <a:t>Value Added Score A level = 0.15 (Sig +)</a:t>
            </a:r>
            <a:endParaRPr lang="en-GB" sz="2400">
              <a:solidFill>
                <a:srgbClr val="000000"/>
              </a:solidFill>
              <a:latin typeface="Lato"/>
              <a:ea typeface="Lato"/>
              <a:cs typeface="Lato"/>
            </a:endParaRPr>
          </a:p>
          <a:p>
            <a:pPr>
              <a:buFont typeface="Arial,Sans-Serif"/>
              <a:buChar char="•"/>
            </a:pPr>
            <a:r>
              <a:rPr lang="en-GB" sz="2400">
                <a:solidFill>
                  <a:srgbClr val="061435"/>
                </a:solidFill>
                <a:highlight>
                  <a:srgbClr val="FEFEFE"/>
                </a:highlight>
                <a:latin typeface="Lato"/>
                <a:ea typeface="Lato"/>
                <a:cs typeface="Lato"/>
              </a:rPr>
              <a:t>A levels average points score pr entry = 39.0</a:t>
            </a:r>
            <a:endParaRPr lang="en-GB" sz="2400">
              <a:solidFill>
                <a:srgbClr val="000000"/>
              </a:solidFill>
              <a:latin typeface="Lato"/>
              <a:ea typeface="Lato"/>
              <a:cs typeface="Lato"/>
            </a:endParaRPr>
          </a:p>
          <a:p>
            <a:pPr>
              <a:buFont typeface="Arial,Sans-Serif"/>
              <a:buChar char="•"/>
            </a:pPr>
            <a:r>
              <a:rPr lang="en-GB" sz="2400">
                <a:solidFill>
                  <a:srgbClr val="061435"/>
                </a:solidFill>
                <a:highlight>
                  <a:srgbClr val="FEFEFE"/>
                </a:highlight>
                <a:latin typeface="Lato"/>
                <a:ea typeface="Lato"/>
                <a:cs typeface="Lato"/>
              </a:rPr>
              <a:t>% Students achieving at least ABB in 2 or more facilitating subjects = 23.8%</a:t>
            </a:r>
            <a:endParaRPr lang="en-GB" sz="2400">
              <a:solidFill>
                <a:srgbClr val="000000"/>
              </a:solidFill>
              <a:latin typeface="Lato"/>
              <a:ea typeface="Lato"/>
              <a:cs typeface="Lato"/>
            </a:endParaRPr>
          </a:p>
          <a:p>
            <a:pPr>
              <a:buFont typeface="Arial,Sans-Serif"/>
              <a:buChar char="•"/>
            </a:pPr>
            <a:r>
              <a:rPr lang="en-GB" sz="2400">
                <a:solidFill>
                  <a:srgbClr val="061435"/>
                </a:solidFill>
                <a:highlight>
                  <a:srgbClr val="FEFEFE"/>
                </a:highlight>
                <a:latin typeface="Lato"/>
                <a:ea typeface="Lato"/>
                <a:cs typeface="Lato"/>
              </a:rPr>
              <a:t>Applied general average grade = </a:t>
            </a:r>
            <a:r>
              <a:rPr lang="en-GB" sz="2400" err="1">
                <a:solidFill>
                  <a:srgbClr val="061435"/>
                </a:solidFill>
                <a:highlight>
                  <a:srgbClr val="FEFEFE"/>
                </a:highlight>
                <a:latin typeface="Lato"/>
                <a:ea typeface="Lato"/>
                <a:cs typeface="Lato"/>
              </a:rPr>
              <a:t>Dist</a:t>
            </a:r>
            <a:r>
              <a:rPr lang="en-GB" sz="2400">
                <a:solidFill>
                  <a:srgbClr val="061435"/>
                </a:solidFill>
                <a:highlight>
                  <a:srgbClr val="FEFEFE"/>
                </a:highlight>
                <a:latin typeface="Lato"/>
                <a:ea typeface="Lato"/>
                <a:cs typeface="Lato"/>
              </a:rPr>
              <a:t>-</a:t>
            </a:r>
            <a:endParaRPr lang="en-GB" sz="2400">
              <a:solidFill>
                <a:srgbClr val="000000"/>
              </a:solidFill>
              <a:latin typeface="Lato"/>
              <a:ea typeface="Lato"/>
              <a:cs typeface="Lato"/>
            </a:endParaRPr>
          </a:p>
          <a:p>
            <a:pPr>
              <a:buFont typeface="Arial,Sans-Serif"/>
              <a:buChar char="•"/>
            </a:pPr>
            <a:r>
              <a:rPr lang="en-GB" sz="2400">
                <a:solidFill>
                  <a:srgbClr val="061435"/>
                </a:solidFill>
                <a:highlight>
                  <a:srgbClr val="FEFEFE"/>
                </a:highlight>
                <a:latin typeface="Lato"/>
                <a:ea typeface="Lato"/>
                <a:cs typeface="Lato"/>
              </a:rPr>
              <a:t>Applied General Vale Added Score = 0.35 (Sig+)</a:t>
            </a:r>
            <a:endParaRPr lang="en-GB" sz="2400">
              <a:solidFill>
                <a:srgbClr val="000000"/>
              </a:solidFill>
              <a:latin typeface="Lato"/>
              <a:ea typeface="Lato"/>
              <a:cs typeface="Lato"/>
            </a:endParaRPr>
          </a:p>
          <a:p>
            <a:pPr>
              <a:buFont typeface="Arial,Sans-Serif"/>
              <a:buChar char="•"/>
            </a:pPr>
            <a:r>
              <a:rPr lang="en-GB" sz="2400">
                <a:solidFill>
                  <a:srgbClr val="061435"/>
                </a:solidFill>
                <a:highlight>
                  <a:srgbClr val="FEFEFE"/>
                </a:highlight>
                <a:latin typeface="Lato"/>
                <a:ea typeface="Lato"/>
                <a:cs typeface="Lato"/>
              </a:rPr>
              <a:t>70 students had an average grade of an A or above (APS≥50 per entry)</a:t>
            </a:r>
            <a:endParaRPr lang="en-GB" sz="2400">
              <a:solidFill>
                <a:srgbClr val="000000"/>
              </a:solidFill>
              <a:latin typeface="Lato"/>
              <a:ea typeface="Lato"/>
              <a:cs typeface="Lato"/>
            </a:endParaRPr>
          </a:p>
          <a:p>
            <a:pPr marL="0" indent="0" algn="l">
              <a:buNone/>
            </a:pPr>
            <a:endParaRPr lang="en-US" sz="1200" b="0" i="0">
              <a:solidFill>
                <a:srgbClr val="000000"/>
              </a:solidFill>
              <a:effectLst/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A4B83E-5C7B-7B78-CF94-EDF6B4CA5326}"/>
              </a:ext>
            </a:extLst>
          </p:cNvPr>
          <p:cNvSpPr txBox="1"/>
          <p:nvPr/>
        </p:nvSpPr>
        <p:spPr>
          <a:xfrm>
            <a:off x="660919" y="228583"/>
            <a:ext cx="7932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>
                <a:solidFill>
                  <a:srgbClr val="BD8648"/>
                </a:solidFill>
                <a:latin typeface="Raleway" panose="020B0503030101060003" pitchFamily="34" charset="0"/>
                <a:ea typeface="Lato" panose="020F0502020204030203" pitchFamily="34" charset="0"/>
                <a:cs typeface="Lato" panose="020F0502020204030203" pitchFamily="34" charset="0"/>
              </a:rPr>
              <a:t>Is my child going to be successful?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0969A4B-EF02-114E-6E59-BBD4239C0903}"/>
              </a:ext>
            </a:extLst>
          </p:cNvPr>
          <p:cNvSpPr txBox="1"/>
          <p:nvPr/>
        </p:nvSpPr>
        <p:spPr>
          <a:xfrm>
            <a:off x="348456" y="6300727"/>
            <a:ext cx="2491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Creating Futures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D0CE0EC-A338-5D94-B017-E9BD4FCDA3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2563" y="6174617"/>
            <a:ext cx="1774090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9460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F3D089-7DE2-18B0-F456-32ACF7E7ED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638A44-2318-0465-7E0A-FA58E71D56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2147" y="1030117"/>
            <a:ext cx="10515600" cy="2852737"/>
          </a:xfrm>
        </p:spPr>
        <p:txBody>
          <a:bodyPr>
            <a:normAutofit/>
          </a:bodyPr>
          <a:lstStyle/>
          <a:p>
            <a:r>
              <a:rPr lang="en-US" err="1"/>
              <a:t>Mr</a:t>
            </a:r>
            <a:r>
              <a:rPr lang="en-US"/>
              <a:t> P Snowdon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76742D-62E2-3EC2-9997-6292D48DC5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2147" y="4424706"/>
            <a:ext cx="10515600" cy="150018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>
                <a:solidFill>
                  <a:srgbClr val="000000"/>
                </a:solidFill>
                <a:latin typeface="Lato"/>
              </a:rPr>
              <a:t>Deputy Principal </a:t>
            </a:r>
          </a:p>
          <a:p>
            <a:r>
              <a:rPr lang="en-GB" sz="4000">
                <a:solidFill>
                  <a:srgbClr val="000000"/>
                </a:solidFill>
                <a:latin typeface="Lato"/>
              </a:rPr>
              <a:t>Curriculum</a:t>
            </a:r>
            <a:endParaRPr lang="en-US" sz="400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6120C1C-67B1-C89E-6D40-55E998162547}"/>
              </a:ext>
            </a:extLst>
          </p:cNvPr>
          <p:cNvGrpSpPr/>
          <p:nvPr/>
        </p:nvGrpSpPr>
        <p:grpSpPr>
          <a:xfrm>
            <a:off x="0" y="6064880"/>
            <a:ext cx="12205250" cy="871804"/>
            <a:chOff x="0" y="6064880"/>
            <a:chExt cx="12205250" cy="871804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6AF1C2CD-8100-B2C6-E703-403C7969361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064880"/>
              <a:ext cx="12205250" cy="871804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A698C00-D843-FEC1-72AE-1C0B697DE145}"/>
                </a:ext>
              </a:extLst>
            </p:cNvPr>
            <p:cNvSpPr txBox="1"/>
            <p:nvPr/>
          </p:nvSpPr>
          <p:spPr>
            <a:xfrm>
              <a:off x="348456" y="6300727"/>
              <a:ext cx="249127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Creating Futures</a:t>
              </a:r>
            </a:p>
          </p:txBody>
        </p:sp>
        <p:pic>
          <p:nvPicPr>
            <p:cNvPr id="7" name="Picture 6" descr="A black background with white text&#10;&#10;Description automatically generated">
              <a:extLst>
                <a:ext uri="{FF2B5EF4-FFF2-40B4-BE49-F238E27FC236}">
                  <a16:creationId xmlns:a16="http://schemas.microsoft.com/office/drawing/2014/main" id="{F012F3ED-7428-9A4B-609B-AA345996238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02101" y="6173252"/>
              <a:ext cx="1774552" cy="655059"/>
            </a:xfrm>
            <a:prstGeom prst="rect">
              <a:avLst/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19FC15CD-BA3F-5944-9D3A-79C8990BE9F8}"/>
              </a:ext>
            </a:extLst>
          </p:cNvPr>
          <p:cNvSpPr txBox="1"/>
          <p:nvPr/>
        </p:nvSpPr>
        <p:spPr>
          <a:xfrm>
            <a:off x="3051110" y="3281656"/>
            <a:ext cx="61022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107548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4880"/>
            <a:ext cx="12205250" cy="87180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919" y="1248254"/>
            <a:ext cx="10815734" cy="4351338"/>
          </a:xfrm>
        </p:spPr>
        <p:txBody>
          <a:bodyPr>
            <a:normAutofit/>
          </a:bodyPr>
          <a:lstStyle/>
          <a:p>
            <a:r>
              <a:rPr lang="en-GB" sz="2800">
                <a:latin typeface="Lato"/>
                <a:ea typeface="Lato"/>
                <a:cs typeface="Lato"/>
              </a:rPr>
              <a:t>Emphasis on the core subjects - English,  Maths, Science, PE, PHSCE - continuing for all into KS4.</a:t>
            </a:r>
            <a:endParaRPr lang="en-US"/>
          </a:p>
          <a:p>
            <a:r>
              <a:rPr lang="en-GB" sz="2800">
                <a:latin typeface="Lato"/>
                <a:ea typeface="Lato"/>
                <a:cs typeface="Lato"/>
              </a:rPr>
              <a:t>French and a second language (all first  choices allocated).</a:t>
            </a:r>
          </a:p>
          <a:p>
            <a:r>
              <a:rPr lang="en-GB" sz="2800">
                <a:latin typeface="Lato"/>
                <a:ea typeface="Lato"/>
                <a:cs typeface="Lato"/>
              </a:rPr>
              <a:t>January start for the Year 9 Options Process. Rollover in May.</a:t>
            </a:r>
            <a:endParaRPr lang="en-GB"/>
          </a:p>
          <a:p>
            <a:endParaRPr lang="en-GB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0919" y="228583"/>
            <a:ext cx="10582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>
                <a:solidFill>
                  <a:srgbClr val="BD8648"/>
                </a:solidFill>
                <a:latin typeface="Raleway" panose="020B0503030101060003" pitchFamily="34" charset="0"/>
                <a:ea typeface="Lato" panose="020F0502020204030203" pitchFamily="34" charset="0"/>
                <a:cs typeface="Lato" panose="020F0502020204030203" pitchFamily="34" charset="0"/>
              </a:rPr>
              <a:t>Year 9 Curriculum at Gosforth Academy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8456" y="6300727"/>
            <a:ext cx="2491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Creating Futures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7F294D-1EF7-9599-E21D-6CE0FB4F05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2563" y="6174617"/>
            <a:ext cx="1774090" cy="652329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76B9889-B57B-5631-CC98-7CBB15182F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3175768"/>
              </p:ext>
            </p:extLst>
          </p:nvPr>
        </p:nvGraphicFramePr>
        <p:xfrm>
          <a:off x="153114" y="3116603"/>
          <a:ext cx="11899021" cy="295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91847">
                  <a:extLst>
                    <a:ext uri="{9D8B030D-6E8A-4147-A177-3AD203B41FA5}">
                      <a16:colId xmlns:a16="http://schemas.microsoft.com/office/drawing/2014/main" val="2820748818"/>
                    </a:ext>
                  </a:extLst>
                </a:gridCol>
                <a:gridCol w="1242388">
                  <a:extLst>
                    <a:ext uri="{9D8B030D-6E8A-4147-A177-3AD203B41FA5}">
                      <a16:colId xmlns:a16="http://schemas.microsoft.com/office/drawing/2014/main" val="3902601234"/>
                    </a:ext>
                  </a:extLst>
                </a:gridCol>
                <a:gridCol w="2692638">
                  <a:extLst>
                    <a:ext uri="{9D8B030D-6E8A-4147-A177-3AD203B41FA5}">
                      <a16:colId xmlns:a16="http://schemas.microsoft.com/office/drawing/2014/main" val="1373242637"/>
                    </a:ext>
                  </a:extLst>
                </a:gridCol>
                <a:gridCol w="1297608">
                  <a:extLst>
                    <a:ext uri="{9D8B030D-6E8A-4147-A177-3AD203B41FA5}">
                      <a16:colId xmlns:a16="http://schemas.microsoft.com/office/drawing/2014/main" val="4080950917"/>
                    </a:ext>
                  </a:extLst>
                </a:gridCol>
                <a:gridCol w="2774437">
                  <a:extLst>
                    <a:ext uri="{9D8B030D-6E8A-4147-A177-3AD203B41FA5}">
                      <a16:colId xmlns:a16="http://schemas.microsoft.com/office/drawing/2014/main" val="1182597870"/>
                    </a:ext>
                  </a:extLst>
                </a:gridCol>
                <a:gridCol w="1200103">
                  <a:extLst>
                    <a:ext uri="{9D8B030D-6E8A-4147-A177-3AD203B41FA5}">
                      <a16:colId xmlns:a16="http://schemas.microsoft.com/office/drawing/2014/main" val="1133192350"/>
                    </a:ext>
                  </a:extLst>
                </a:gridCol>
              </a:tblGrid>
              <a:tr h="361950">
                <a:tc>
                  <a:txBody>
                    <a:bodyPr/>
                    <a:lstStyle/>
                    <a:p>
                      <a:pPr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 b="1">
                          <a:solidFill>
                            <a:srgbClr val="FFFFFF"/>
                          </a:solidFill>
                          <a:effectLst/>
                          <a:latin typeface="Lato"/>
                        </a:rPr>
                        <a:t>Subject</a:t>
                      </a:r>
                      <a:endParaRPr lang="en-US" b="1">
                        <a:solidFill>
                          <a:srgbClr val="FFFFFF"/>
                        </a:solidFill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28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22A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 b="1">
                          <a:solidFill>
                            <a:srgbClr val="FFFFFF"/>
                          </a:solidFill>
                          <a:effectLst/>
                          <a:latin typeface="Lato"/>
                        </a:rPr>
                        <a:t>Lessons</a:t>
                      </a:r>
                      <a:endParaRPr lang="en-US" b="1">
                        <a:solidFill>
                          <a:srgbClr val="FFFFFF"/>
                        </a:solidFill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28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22A35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 b="1">
                          <a:solidFill>
                            <a:srgbClr val="FFFFFF"/>
                          </a:solidFill>
                          <a:effectLst/>
                          <a:latin typeface="Lato"/>
                        </a:rPr>
                        <a:t>Subject</a:t>
                      </a:r>
                      <a:endParaRPr lang="en-US" b="1">
                        <a:solidFill>
                          <a:srgbClr val="FFFFFF"/>
                        </a:solidFill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28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22A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 b="1">
                          <a:solidFill>
                            <a:srgbClr val="FFFFFF"/>
                          </a:solidFill>
                          <a:effectLst/>
                          <a:latin typeface="Lato"/>
                        </a:rPr>
                        <a:t>Lessons</a:t>
                      </a:r>
                      <a:endParaRPr lang="en-US" b="1">
                        <a:solidFill>
                          <a:srgbClr val="FFFFFF"/>
                        </a:solidFill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28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22A35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 b="1">
                          <a:solidFill>
                            <a:srgbClr val="FFFFFF"/>
                          </a:solidFill>
                          <a:effectLst/>
                          <a:latin typeface="Lato"/>
                        </a:rPr>
                        <a:t>Subject</a:t>
                      </a:r>
                      <a:endParaRPr lang="en-US" b="1">
                        <a:solidFill>
                          <a:srgbClr val="FFFFFF"/>
                        </a:solidFill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28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22A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 b="1">
                          <a:solidFill>
                            <a:srgbClr val="FFFFFF"/>
                          </a:solidFill>
                          <a:effectLst/>
                          <a:latin typeface="Lato"/>
                        </a:rPr>
                        <a:t>Lessons</a:t>
                      </a:r>
                      <a:endParaRPr lang="en-US" b="1">
                        <a:solidFill>
                          <a:srgbClr val="FFFFFF"/>
                        </a:solidFill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628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22A3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1066001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 err="1">
                          <a:effectLst/>
                          <a:latin typeface="Lato"/>
                        </a:rPr>
                        <a:t>Maths</a:t>
                      </a:r>
                      <a:r>
                        <a:rPr lang="en-US" sz="2200">
                          <a:effectLst/>
                          <a:latin typeface="Lato"/>
                        </a:rPr>
                        <a:t> 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28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8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28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Geography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28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4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28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Design Technology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28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2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628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971097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Science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8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History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4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Food Technology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2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25489374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English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7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Art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3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Drama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2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9003422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Second MFL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6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PHSCE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2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Music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2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1903100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French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5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IT and Computing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2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Guidance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2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4580724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Physical Education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4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Religious Education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2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Enrichment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2625"/>
                        </a:lnSpc>
                        <a:buNone/>
                      </a:pPr>
                      <a:r>
                        <a:rPr lang="en-US" sz="2200">
                          <a:effectLst/>
                          <a:latin typeface="Lato"/>
                        </a:rPr>
                        <a:t>1</a:t>
                      </a:r>
                      <a:endParaRPr lang="en-US">
                        <a:effectLst/>
                        <a:latin typeface="Lato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85742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57801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4880"/>
            <a:ext cx="12205250" cy="871804"/>
          </a:xfrm>
          <a:prstGeom prst="rect">
            <a:avLst/>
          </a:prstGeom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E5425D3-F73B-5C19-3C86-7BD9261EE0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97770" y="1368914"/>
            <a:ext cx="10540898" cy="4109060"/>
          </a:xfrm>
        </p:spPr>
      </p:pic>
      <p:sp>
        <p:nvSpPr>
          <p:cNvPr id="7" name="TextBox 6"/>
          <p:cNvSpPr txBox="1"/>
          <p:nvPr/>
        </p:nvSpPr>
        <p:spPr>
          <a:xfrm>
            <a:off x="660919" y="228583"/>
            <a:ext cx="111702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>
                <a:solidFill>
                  <a:srgbClr val="BD8648"/>
                </a:solidFill>
                <a:latin typeface="Raleway" panose="020B0503030101060003" pitchFamily="34" charset="0"/>
                <a:ea typeface="Lato" panose="020F0502020204030203" pitchFamily="34" charset="0"/>
                <a:cs typeface="Lato" panose="020F0502020204030203" pitchFamily="34" charset="0"/>
              </a:rPr>
              <a:t>Timings of the day at Gosforth Academy for Year 9 Students</a:t>
            </a:r>
            <a:endParaRPr lang="en-GB" sz="1200" b="1">
              <a:solidFill>
                <a:srgbClr val="BD8648"/>
              </a:solidFill>
              <a:latin typeface="Raleway" panose="020B05030301010600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8456" y="6300727"/>
            <a:ext cx="2491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Creating  Futures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04551F-F197-AA2B-EE8C-3094D19E20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02563" y="6174617"/>
            <a:ext cx="1774090" cy="65232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A56D069-850D-F907-E3ED-CD537779F88E}"/>
              </a:ext>
            </a:extLst>
          </p:cNvPr>
          <p:cNvSpPr txBox="1"/>
          <p:nvPr/>
        </p:nvSpPr>
        <p:spPr>
          <a:xfrm>
            <a:off x="727786" y="5489086"/>
            <a:ext cx="1061088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>
                <a:solidFill>
                  <a:srgbClr val="FF0000"/>
                </a:solidFill>
              </a:rPr>
              <a:t>Tuesday &amp; Friday – Gosforth Academy day finishes at 2:40pm</a:t>
            </a:r>
            <a:r>
              <a:rPr lang="en-GB" sz="1800" b="1"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7088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4880"/>
            <a:ext cx="12205250" cy="87180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919" y="1102116"/>
            <a:ext cx="6887546" cy="4686015"/>
          </a:xfrm>
        </p:spPr>
        <p:txBody>
          <a:bodyPr>
            <a:normAutofit fontScale="77500" lnSpcReduction="20000"/>
          </a:bodyPr>
          <a:lstStyle/>
          <a:p>
            <a:r>
              <a:rPr lang="en-US" sz="3400">
                <a:latin typeface="Lato"/>
                <a:ea typeface="Lato"/>
                <a:cs typeface="Lato"/>
              </a:rPr>
              <a:t>Added this year to encourage  engagement in enrichment activities and will   be added to student timetables as with any other lesson.</a:t>
            </a:r>
          </a:p>
          <a:p>
            <a:r>
              <a:rPr lang="en-US" sz="3400">
                <a:latin typeface="Lato"/>
                <a:ea typeface="Lato"/>
                <a:cs typeface="Lato"/>
              </a:rPr>
              <a:t>We asked all students for preferences on Intake Days and will try to match these with activities.</a:t>
            </a:r>
          </a:p>
          <a:p>
            <a:r>
              <a:rPr lang="en-US" sz="3400">
                <a:latin typeface="Lato"/>
                <a:ea typeface="Lato"/>
                <a:cs typeface="Lato"/>
              </a:rPr>
              <a:t>No changes will be possible, and students will be told which have been allocated at a later point.</a:t>
            </a:r>
            <a:endParaRPr lang="en-US" sz="3400"/>
          </a:p>
          <a:p>
            <a:r>
              <a:rPr lang="en-US" sz="3400">
                <a:latin typeface="Lato"/>
                <a:ea typeface="Lato"/>
                <a:cs typeface="Lato"/>
              </a:rPr>
              <a:t>Activities aim to :</a:t>
            </a:r>
            <a:endParaRPr lang="en-US" sz="3400"/>
          </a:p>
          <a:p>
            <a:pPr lvl="1">
              <a:buFont typeface="Courier New" panose="020B0604020202020204" pitchFamily="34" charset="0"/>
              <a:buChar char="o"/>
            </a:pPr>
            <a:r>
              <a:rPr lang="en-US" sz="3400">
                <a:latin typeface="Lato"/>
                <a:ea typeface="Lato"/>
                <a:cs typeface="Lato"/>
              </a:rPr>
              <a:t>Develop practical skills, life skills, or personal qualities.</a:t>
            </a:r>
            <a:endParaRPr lang="en-US" sz="3400"/>
          </a:p>
          <a:p>
            <a:pPr lvl="1">
              <a:buFont typeface="Courier New" panose="020B0604020202020204" pitchFamily="34" charset="0"/>
              <a:buChar char="o"/>
            </a:pPr>
            <a:r>
              <a:rPr lang="en-US" sz="3400">
                <a:latin typeface="Lato"/>
                <a:ea typeface="Lato"/>
                <a:cs typeface="Lato"/>
              </a:rPr>
              <a:t>Add further cross-curricular links.</a:t>
            </a:r>
            <a:endParaRPr lang="en-US" sz="3400"/>
          </a:p>
          <a:p>
            <a:pPr lvl="1">
              <a:buFont typeface="Courier New" panose="020B0604020202020204" pitchFamily="34" charset="0"/>
              <a:buChar char="o"/>
            </a:pPr>
            <a:r>
              <a:rPr lang="en-US" sz="3400">
                <a:latin typeface="Lato"/>
                <a:ea typeface="Lato"/>
                <a:cs typeface="Lato"/>
              </a:rPr>
              <a:t>Allow students to try something new.</a:t>
            </a:r>
            <a:endParaRPr lang="en-US" sz="3400"/>
          </a:p>
          <a:p>
            <a:endParaRPr lang="en-GB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0919" y="228583"/>
            <a:ext cx="7932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>
                <a:solidFill>
                  <a:srgbClr val="BD8648"/>
                </a:solidFill>
                <a:latin typeface="Raleway" panose="020B0503030101060003" pitchFamily="34" charset="0"/>
                <a:ea typeface="Lato" panose="020F0502020204030203" pitchFamily="34" charset="0"/>
                <a:cs typeface="Lato" panose="020F0502020204030203" pitchFamily="34" charset="0"/>
              </a:rPr>
              <a:t>Enrichment Period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8456" y="6300727"/>
            <a:ext cx="2491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Creating Futures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06A790-82A7-8DF3-5D89-1CD6289F58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28580" y="6140818"/>
            <a:ext cx="1774090" cy="652329"/>
          </a:xfrm>
          <a:prstGeom prst="rect">
            <a:avLst/>
          </a:prstGeom>
        </p:spPr>
      </p:pic>
      <p:pic>
        <p:nvPicPr>
          <p:cNvPr id="6" name="Picture 5" descr="A child wearing safety goggles and holding pen in front of test tubes&#10;&#10;Description automatically generated">
            <a:extLst>
              <a:ext uri="{FF2B5EF4-FFF2-40B4-BE49-F238E27FC236}">
                <a16:creationId xmlns:a16="http://schemas.microsoft.com/office/drawing/2014/main" id="{D0A61E9F-BBBB-69E1-F76A-9F4EE8B6478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1349" y="1248253"/>
            <a:ext cx="4106595" cy="4546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1735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570D543-068D-986F-8088-0832D67C4280}"/>
              </a:ext>
            </a:extLst>
          </p:cNvPr>
          <p:cNvSpPr txBox="1"/>
          <p:nvPr/>
        </p:nvSpPr>
        <p:spPr>
          <a:xfrm>
            <a:off x="256784" y="131523"/>
            <a:ext cx="2743200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b="1">
                <a:solidFill>
                  <a:srgbClr val="BD8648"/>
                </a:solidFill>
                <a:latin typeface="Raleway"/>
                <a:ea typeface="+mj-ea"/>
                <a:cs typeface="+mj-cs"/>
              </a:rPr>
              <a:t>7UP timetable</a:t>
            </a:r>
            <a:endParaRPr lang="en-US"/>
          </a:p>
        </p:txBody>
      </p:sp>
      <p:pic>
        <p:nvPicPr>
          <p:cNvPr id="6" name="Picture 6" descr="A picture containing person, ground, child&#10;&#10;Description automatically generated">
            <a:extLst>
              <a:ext uri="{FF2B5EF4-FFF2-40B4-BE49-F238E27FC236}">
                <a16:creationId xmlns:a16="http://schemas.microsoft.com/office/drawing/2014/main" id="{70C5095B-13F7-11D2-8BA1-83FE0916B4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060" y="1213636"/>
            <a:ext cx="2681417" cy="2896996"/>
          </a:xfrm>
          <a:prstGeom prst="rect">
            <a:avLst/>
          </a:prstGeom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243C763F-FE71-2D0D-9F9F-53BC2C4F9C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277" y="4276010"/>
            <a:ext cx="2743200" cy="2042911"/>
          </a:xfrm>
          <a:prstGeom prst="rect">
            <a:avLst/>
          </a:prstGeom>
        </p:spPr>
      </p:pic>
      <p:pic>
        <p:nvPicPr>
          <p:cNvPr id="9" name="Picture 9" descr="Table&#10;&#10;Description automatically generated">
            <a:extLst>
              <a:ext uri="{FF2B5EF4-FFF2-40B4-BE49-F238E27FC236}">
                <a16:creationId xmlns:a16="http://schemas.microsoft.com/office/drawing/2014/main" id="{D2C2EE8F-EC18-AAFA-22C8-94A1A69A22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0209" y="-2564"/>
            <a:ext cx="4382021" cy="325145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E671FAB-23D5-4BA3-16DF-4AE27941A269}"/>
              </a:ext>
            </a:extLst>
          </p:cNvPr>
          <p:cNvSpPr txBox="1"/>
          <p:nvPr/>
        </p:nvSpPr>
        <p:spPr>
          <a:xfrm>
            <a:off x="7719361" y="3242154"/>
            <a:ext cx="4472862" cy="34778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1600">
                <a:solidFill>
                  <a:schemeClr val="accent5">
                    <a:lumMod val="50000"/>
                  </a:schemeClr>
                </a:solidFill>
                <a:latin typeface="Lato"/>
                <a:ea typeface="Lato"/>
                <a:cs typeface="Lato"/>
              </a:rPr>
              <a:t>This academic year we have had over 50 different enrichment activities available over the course of a week, with clubs running both at lunch times and after school. </a:t>
            </a:r>
            <a:endParaRPr lang="en-US" sz="1600">
              <a:solidFill>
                <a:schemeClr val="accent5">
                  <a:lumMod val="50000"/>
                </a:schemeClr>
              </a:solidFill>
              <a:latin typeface="Lato"/>
              <a:ea typeface="Lato"/>
              <a:cs typeface="Lato"/>
            </a:endParaRPr>
          </a:p>
          <a:p>
            <a:pPr marL="285750" indent="-285750">
              <a:buFont typeface="Arial"/>
              <a:buChar char="•"/>
            </a:pPr>
            <a:r>
              <a:rPr lang="en-GB" sz="1600">
                <a:solidFill>
                  <a:schemeClr val="accent5">
                    <a:lumMod val="50000"/>
                  </a:schemeClr>
                </a:solidFill>
                <a:latin typeface="Lato"/>
                <a:ea typeface="+mn-lt"/>
                <a:cs typeface="+mn-lt"/>
              </a:rPr>
              <a:t>There are wide range of different types of clubs available ranging from Sports Clubs to a Knitting Club, meeting the needs of all students. </a:t>
            </a:r>
            <a:endParaRPr lang="en-GB" sz="1600">
              <a:solidFill>
                <a:schemeClr val="accent5">
                  <a:lumMod val="50000"/>
                </a:schemeClr>
              </a:solidFill>
              <a:latin typeface="Lato"/>
              <a:ea typeface="Lato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1600">
                <a:solidFill>
                  <a:schemeClr val="accent5">
                    <a:lumMod val="50000"/>
                  </a:schemeClr>
                </a:solidFill>
                <a:latin typeface="Lato"/>
                <a:ea typeface="+mn-lt"/>
                <a:cs typeface="+mn-lt"/>
              </a:rPr>
              <a:t>We have a stamp system in place, which ties in with Gosforth Academy’s rewards system. This ensures that enrichment is an important part of the school day.</a:t>
            </a:r>
            <a:endParaRPr lang="en-GB" sz="1600">
              <a:solidFill>
                <a:schemeClr val="accent5">
                  <a:lumMod val="50000"/>
                </a:schemeClr>
              </a:solidFill>
              <a:latin typeface="Lato"/>
              <a:ea typeface="Lato"/>
              <a:cs typeface="Calibri"/>
            </a:endParaRPr>
          </a:p>
          <a:p>
            <a:endParaRPr lang="en-GB" sz="1400" b="1">
              <a:solidFill>
                <a:srgbClr val="000000"/>
              </a:solidFill>
              <a:cs typeface="Calibri"/>
            </a:endParaRPr>
          </a:p>
          <a:p>
            <a:pPr>
              <a:buFont typeface="Arial"/>
              <a:buChar char="•"/>
            </a:pPr>
            <a:endParaRPr lang="en-GB" sz="1400" b="1">
              <a:solidFill>
                <a:schemeClr val="accent1"/>
              </a:solidFill>
              <a:ea typeface="Calibri" panose="020F0502020204030204"/>
              <a:cs typeface="Calibri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55708526-F9DD-F9DB-C597-59C1D8631ABD}"/>
              </a:ext>
            </a:extLst>
          </p:cNvPr>
          <p:cNvGrpSpPr/>
          <p:nvPr/>
        </p:nvGrpSpPr>
        <p:grpSpPr>
          <a:xfrm>
            <a:off x="2908126" y="84185"/>
            <a:ext cx="4820432" cy="6324285"/>
            <a:chOff x="2908126" y="84185"/>
            <a:chExt cx="4820432" cy="6324285"/>
          </a:xfrm>
        </p:grpSpPr>
        <p:pic>
          <p:nvPicPr>
            <p:cNvPr id="8" name="Picture 8" descr="Table&#10;&#10;Description automatically generated">
              <a:extLst>
                <a:ext uri="{FF2B5EF4-FFF2-40B4-BE49-F238E27FC236}">
                  <a16:creationId xmlns:a16="http://schemas.microsoft.com/office/drawing/2014/main" id="{FCD55165-21CD-4818-7A32-0274FEB607F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908126" y="84185"/>
              <a:ext cx="4820432" cy="6324285"/>
            </a:xfrm>
            <a:prstGeom prst="rect">
              <a:avLst/>
            </a:prstGeom>
          </p:spPr>
        </p:pic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87D4933E-15CE-0109-C748-0A184A3BFAA6}"/>
                </a:ext>
              </a:extLst>
            </p:cNvPr>
            <p:cNvSpPr txBox="1"/>
            <p:nvPr/>
          </p:nvSpPr>
          <p:spPr>
            <a:xfrm>
              <a:off x="4449514" y="307275"/>
              <a:ext cx="1739741" cy="138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l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1805490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4880"/>
            <a:ext cx="12205250" cy="87180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919" y="1068419"/>
            <a:ext cx="6410747" cy="4896515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r>
              <a:rPr lang="en-US" sz="2800" b="1">
                <a:latin typeface="Lato"/>
                <a:ea typeface="Lato"/>
                <a:cs typeface="Lato"/>
              </a:rPr>
              <a:t>Visits aim to build life skills,  experiences, and perspectives, extending cultural capital. </a:t>
            </a:r>
            <a:endParaRPr lang="en-US" sz="2800" b="1">
              <a:ea typeface="Calibri" panose="020F0502020204030204"/>
              <a:cs typeface="Calibri" panose="020F0502020204030204"/>
            </a:endParaRPr>
          </a:p>
          <a:p>
            <a:r>
              <a:rPr lang="en-US" sz="2800">
                <a:latin typeface="Lato"/>
                <a:ea typeface="Lato"/>
                <a:cs typeface="Lato"/>
              </a:rPr>
              <a:t>World Challenge visits to destinations such as</a:t>
            </a:r>
            <a:r>
              <a:rPr lang="en-US">
                <a:latin typeface="Lato"/>
                <a:ea typeface="Lato"/>
                <a:cs typeface="Lato"/>
              </a:rPr>
              <a:t> Cambodia (2026), Eswatini</a:t>
            </a:r>
            <a:r>
              <a:rPr lang="en-US" sz="2800">
                <a:latin typeface="Lato"/>
                <a:ea typeface="Lato"/>
                <a:cs typeface="Lato"/>
              </a:rPr>
              <a:t> (2025) and Vietnam (2024).</a:t>
            </a:r>
          </a:p>
          <a:p>
            <a:r>
              <a:rPr lang="en-US" sz="2800">
                <a:latin typeface="Lato"/>
                <a:ea typeface="Lato"/>
                <a:cs typeface="Lato"/>
              </a:rPr>
              <a:t>An annual Geography visit to Iceland.</a:t>
            </a:r>
          </a:p>
          <a:p>
            <a:r>
              <a:rPr lang="en-US" sz="2800">
                <a:latin typeface="Lato"/>
                <a:ea typeface="Lato"/>
                <a:cs typeface="Lato"/>
              </a:rPr>
              <a:t>MFL Exchanges to Spain,</a:t>
            </a:r>
            <a:r>
              <a:rPr lang="en-US">
                <a:latin typeface="Lato"/>
                <a:ea typeface="Lato"/>
                <a:cs typeface="Lato"/>
              </a:rPr>
              <a:t> </a:t>
            </a:r>
            <a:r>
              <a:rPr lang="en-US" sz="2800">
                <a:latin typeface="Lato"/>
                <a:ea typeface="Lato"/>
                <a:cs typeface="Lato"/>
              </a:rPr>
              <a:t> France and Germany.</a:t>
            </a:r>
            <a:endParaRPr lang="en-US" sz="2800">
              <a:ea typeface="Calibri" panose="020F0502020204030204"/>
              <a:cs typeface="Calibri" panose="020F0502020204030204"/>
            </a:endParaRPr>
          </a:p>
          <a:p>
            <a:r>
              <a:rPr lang="en-US" sz="2800">
                <a:latin typeface="Lato"/>
                <a:ea typeface="Lato"/>
                <a:cs typeface="Lato"/>
              </a:rPr>
              <a:t>IT visit to Tokyo (2025).</a:t>
            </a:r>
            <a:endParaRPr lang="en-US" sz="2800">
              <a:ea typeface="Calibri" panose="020F0502020204030204"/>
              <a:cs typeface="Calibri" panose="020F0502020204030204"/>
            </a:endParaRPr>
          </a:p>
          <a:p>
            <a:r>
              <a:rPr lang="en-US">
                <a:latin typeface="Lato"/>
                <a:ea typeface="Lato"/>
                <a:cs typeface="Lato"/>
              </a:rPr>
              <a:t>Euro Disney and Paris (2026).</a:t>
            </a:r>
          </a:p>
          <a:p>
            <a:r>
              <a:rPr lang="en-US" sz="2800">
                <a:latin typeface="Lato"/>
                <a:ea typeface="Lato"/>
                <a:cs typeface="Lato"/>
              </a:rPr>
              <a:t>Poland (Auschwitz) for the 80th Anniversary commemorations.</a:t>
            </a:r>
          </a:p>
          <a:p>
            <a:r>
              <a:rPr lang="en-US" sz="2800">
                <a:latin typeface="Lato"/>
                <a:ea typeface="Lato"/>
                <a:cs typeface="Lato"/>
              </a:rPr>
              <a:t>Western</a:t>
            </a:r>
            <a:r>
              <a:rPr lang="en-US">
                <a:latin typeface="Lato"/>
                <a:ea typeface="Lato"/>
                <a:cs typeface="Lato"/>
              </a:rPr>
              <a:t>/Eastern</a:t>
            </a:r>
            <a:r>
              <a:rPr lang="en-US" sz="2800">
                <a:latin typeface="Lato"/>
                <a:ea typeface="Lato"/>
                <a:cs typeface="Lato"/>
              </a:rPr>
              <a:t> USA and New York.</a:t>
            </a:r>
            <a:endParaRPr lang="en-US" sz="2800">
              <a:ea typeface="Calibri" panose="020F0502020204030204"/>
              <a:cs typeface="Calibri" panose="020F0502020204030204"/>
            </a:endParaRPr>
          </a:p>
          <a:p>
            <a:r>
              <a:rPr lang="en-US">
                <a:latin typeface="Lato"/>
                <a:ea typeface="Lato"/>
                <a:cs typeface="Lato"/>
              </a:rPr>
              <a:t>History related activities in Italy.</a:t>
            </a:r>
            <a:endParaRPr lang="en-US" sz="2800">
              <a:latin typeface="Lato"/>
              <a:ea typeface="Lato"/>
              <a:cs typeface="Lato"/>
            </a:endParaRPr>
          </a:p>
          <a:p>
            <a:r>
              <a:rPr lang="en-US" sz="2800">
                <a:latin typeface="Lato"/>
                <a:ea typeface="Lato"/>
                <a:cs typeface="Lato"/>
              </a:rPr>
              <a:t>Various DofE expeditions.</a:t>
            </a:r>
            <a:endParaRPr lang="en-US" sz="2800">
              <a:ea typeface="Calibri" panose="020F0502020204030204"/>
              <a:cs typeface="Calibri" panose="020F0502020204030204"/>
            </a:endParaRPr>
          </a:p>
          <a:p>
            <a:endParaRPr lang="en-GB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0919" y="228583"/>
            <a:ext cx="7932575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600" b="1">
                <a:solidFill>
                  <a:srgbClr val="BD8648"/>
                </a:solidFill>
                <a:latin typeface="Raleway"/>
                <a:ea typeface="Lato"/>
                <a:cs typeface="Lato"/>
              </a:rPr>
              <a:t>Activity Days/Residential Visits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8456" y="6300727"/>
            <a:ext cx="2491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Creating Futures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C02C3BA-3930-C597-00EF-C28E534956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2563" y="6174617"/>
            <a:ext cx="1774090" cy="652329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D5DF08A7-3F6E-6043-FB01-E554BAC7B339}"/>
              </a:ext>
            </a:extLst>
          </p:cNvPr>
          <p:cNvGrpSpPr/>
          <p:nvPr/>
        </p:nvGrpSpPr>
        <p:grpSpPr>
          <a:xfrm>
            <a:off x="7239255" y="829042"/>
            <a:ext cx="4610624" cy="5011922"/>
            <a:chOff x="6611121" y="-5041"/>
            <a:chExt cx="5582304" cy="5733165"/>
          </a:xfrm>
        </p:grpSpPr>
        <p:pic>
          <p:nvPicPr>
            <p:cNvPr id="5" name="Picture 6">
              <a:extLst>
                <a:ext uri="{FF2B5EF4-FFF2-40B4-BE49-F238E27FC236}">
                  <a16:creationId xmlns:a16="http://schemas.microsoft.com/office/drawing/2014/main" id="{BBA3EF7C-F689-AE6B-DFCF-4F79696A32F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618331" y="3447796"/>
              <a:ext cx="2886075" cy="2280328"/>
            </a:xfrm>
            <a:prstGeom prst="rect">
              <a:avLst/>
            </a:prstGeom>
          </p:spPr>
        </p:pic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4FD7E373-9C50-1A35-3B46-EB482C0AC5EC}"/>
                </a:ext>
              </a:extLst>
            </p:cNvPr>
            <p:cNvGrpSpPr/>
            <p:nvPr/>
          </p:nvGrpSpPr>
          <p:grpSpPr>
            <a:xfrm>
              <a:off x="6611121" y="-5041"/>
              <a:ext cx="5582304" cy="3456664"/>
              <a:chOff x="6415472" y="2394230"/>
              <a:chExt cx="5582304" cy="3456664"/>
            </a:xfrm>
          </p:grpSpPr>
          <p:pic>
            <p:nvPicPr>
              <p:cNvPr id="9" name="Picture 7">
                <a:extLst>
                  <a:ext uri="{FF2B5EF4-FFF2-40B4-BE49-F238E27FC236}">
                    <a16:creationId xmlns:a16="http://schemas.microsoft.com/office/drawing/2014/main" id="{1CB44889-FDA9-F382-9933-6C3B4FE973F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425771" y="2394230"/>
                <a:ext cx="2888392" cy="1748263"/>
              </a:xfrm>
              <a:prstGeom prst="rect">
                <a:avLst/>
              </a:prstGeom>
            </p:spPr>
          </p:pic>
          <p:pic>
            <p:nvPicPr>
              <p:cNvPr id="11" name="Picture 8" descr="A group of people posing for a photo&#10;&#10;Description automatically generated">
                <a:extLst>
                  <a:ext uri="{FF2B5EF4-FFF2-40B4-BE49-F238E27FC236}">
                    <a16:creationId xmlns:a16="http://schemas.microsoft.com/office/drawing/2014/main" id="{CBA10857-7454-8443-BE11-94E9B3F5E08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415472" y="4132852"/>
                <a:ext cx="2890189" cy="1718042"/>
              </a:xfrm>
              <a:prstGeom prst="rect">
                <a:avLst/>
              </a:prstGeom>
            </p:spPr>
          </p:pic>
          <p:pic>
            <p:nvPicPr>
              <p:cNvPr id="13" name="Picture 9" descr="A group of people posing for a photo on a beach&#10;&#10;Description automatically generated">
                <a:extLst>
                  <a:ext uri="{FF2B5EF4-FFF2-40B4-BE49-F238E27FC236}">
                    <a16:creationId xmlns:a16="http://schemas.microsoft.com/office/drawing/2014/main" id="{37D8A84D-63C8-401B-FE63-35F8A9177D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9294604" y="2404186"/>
                <a:ext cx="2703172" cy="1736074"/>
              </a:xfrm>
              <a:prstGeom prst="rect">
                <a:avLst/>
              </a:prstGeom>
            </p:spPr>
          </p:pic>
          <p:pic>
            <p:nvPicPr>
              <p:cNvPr id="14" name="Picture 10" descr="A picture containing grass, outdoor, sky, mountain&#10;&#10;Description automatically generated">
                <a:extLst>
                  <a:ext uri="{FF2B5EF4-FFF2-40B4-BE49-F238E27FC236}">
                    <a16:creationId xmlns:a16="http://schemas.microsoft.com/office/drawing/2014/main" id="{3C260C99-5931-AA57-E384-B6267A8891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9296729" y="4125490"/>
                <a:ext cx="2686586" cy="1721980"/>
              </a:xfrm>
              <a:prstGeom prst="rect">
                <a:avLst/>
              </a:prstGeom>
            </p:spPr>
          </p:pic>
        </p:grpSp>
        <p:pic>
          <p:nvPicPr>
            <p:cNvPr id="8" name="Picture 12" descr="A group of people posing for a photo in front of a ferris wheel&#10;&#10;Description automatically generated">
              <a:extLst>
                <a:ext uri="{FF2B5EF4-FFF2-40B4-BE49-F238E27FC236}">
                  <a16:creationId xmlns:a16="http://schemas.microsoft.com/office/drawing/2014/main" id="{21453F43-64CF-0056-E25D-6E023F8BB49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9492820" y="3443258"/>
              <a:ext cx="2691715" cy="22760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317106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6C611CF9-1DAE-2918-F805-2462587C1B1F}"/>
              </a:ext>
            </a:extLst>
          </p:cNvPr>
          <p:cNvGrpSpPr/>
          <p:nvPr/>
        </p:nvGrpSpPr>
        <p:grpSpPr>
          <a:xfrm>
            <a:off x="5645" y="817"/>
            <a:ext cx="12179386" cy="6835337"/>
            <a:chOff x="98320" y="103790"/>
            <a:chExt cx="12076413" cy="6660283"/>
          </a:xfrm>
        </p:grpSpPr>
        <p:pic>
          <p:nvPicPr>
            <p:cNvPr id="4" name="Picture 4">
              <a:extLst>
                <a:ext uri="{FF2B5EF4-FFF2-40B4-BE49-F238E27FC236}">
                  <a16:creationId xmlns:a16="http://schemas.microsoft.com/office/drawing/2014/main" id="{ED0CF4F1-6B00-73A5-6D11-0627E659E5C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14300" y="103790"/>
              <a:ext cx="2743200" cy="2459421"/>
            </a:xfrm>
            <a:prstGeom prst="rect">
              <a:avLst/>
            </a:prstGeom>
          </p:spPr>
        </p:pic>
        <p:pic>
          <p:nvPicPr>
            <p:cNvPr id="5" name="Picture 5">
              <a:extLst>
                <a:ext uri="{FF2B5EF4-FFF2-40B4-BE49-F238E27FC236}">
                  <a16:creationId xmlns:a16="http://schemas.microsoft.com/office/drawing/2014/main" id="{0B1337F1-994F-3305-C635-E310A952E52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0646" y="4526394"/>
              <a:ext cx="2475471" cy="2225150"/>
            </a:xfrm>
            <a:prstGeom prst="rect">
              <a:avLst/>
            </a:prstGeom>
          </p:spPr>
        </p:pic>
        <p:pic>
          <p:nvPicPr>
            <p:cNvPr id="6" name="Picture 6" descr="Text&#10;&#10;Description automatically generated">
              <a:extLst>
                <a:ext uri="{FF2B5EF4-FFF2-40B4-BE49-F238E27FC236}">
                  <a16:creationId xmlns:a16="http://schemas.microsoft.com/office/drawing/2014/main" id="{85325AD2-B1C1-8413-61F9-88FA69C97E1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586520" y="4529919"/>
              <a:ext cx="3795360" cy="2221154"/>
            </a:xfrm>
            <a:prstGeom prst="rect">
              <a:avLst/>
            </a:prstGeom>
          </p:spPr>
        </p:pic>
        <p:pic>
          <p:nvPicPr>
            <p:cNvPr id="7" name="Picture 7">
              <a:extLst>
                <a:ext uri="{FF2B5EF4-FFF2-40B4-BE49-F238E27FC236}">
                  <a16:creationId xmlns:a16="http://schemas.microsoft.com/office/drawing/2014/main" id="{B8A909CF-5105-B50E-9D61-B58991AE620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846907" y="108106"/>
              <a:ext cx="2158653" cy="2435413"/>
            </a:xfrm>
            <a:prstGeom prst="rect">
              <a:avLst/>
            </a:prstGeom>
          </p:spPr>
        </p:pic>
        <p:pic>
          <p:nvPicPr>
            <p:cNvPr id="8" name="Picture 8">
              <a:extLst>
                <a:ext uri="{FF2B5EF4-FFF2-40B4-BE49-F238E27FC236}">
                  <a16:creationId xmlns:a16="http://schemas.microsoft.com/office/drawing/2014/main" id="{C6F30440-8C7D-30A6-F970-6393C34907C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008492" y="104726"/>
              <a:ext cx="3835480" cy="2452997"/>
            </a:xfrm>
            <a:prstGeom prst="rect">
              <a:avLst/>
            </a:prstGeom>
          </p:spPr>
        </p:pic>
        <p:pic>
          <p:nvPicPr>
            <p:cNvPr id="9" name="Picture 9">
              <a:extLst>
                <a:ext uri="{FF2B5EF4-FFF2-40B4-BE49-F238E27FC236}">
                  <a16:creationId xmlns:a16="http://schemas.microsoft.com/office/drawing/2014/main" id="{F0B115AC-26A1-FF66-F3F2-2DC949E6257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832930" y="112303"/>
              <a:ext cx="3341801" cy="2448951"/>
            </a:xfrm>
            <a:prstGeom prst="rect">
              <a:avLst/>
            </a:prstGeom>
          </p:spPr>
        </p:pic>
        <p:pic>
          <p:nvPicPr>
            <p:cNvPr id="10" name="Picture 10">
              <a:extLst>
                <a:ext uri="{FF2B5EF4-FFF2-40B4-BE49-F238E27FC236}">
                  <a16:creationId xmlns:a16="http://schemas.microsoft.com/office/drawing/2014/main" id="{F59D39FC-5CDC-7A0B-D9C6-E1696DED0E4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687605" y="2548816"/>
              <a:ext cx="2476831" cy="2084943"/>
            </a:xfrm>
            <a:prstGeom prst="rect">
              <a:avLst/>
            </a:prstGeom>
          </p:spPr>
        </p:pic>
        <p:pic>
          <p:nvPicPr>
            <p:cNvPr id="11" name="Picture 11" descr="A picture containing building, person, outdoor, grass&#10;&#10;Description automatically generated">
              <a:extLst>
                <a:ext uri="{FF2B5EF4-FFF2-40B4-BE49-F238E27FC236}">
                  <a16:creationId xmlns:a16="http://schemas.microsoft.com/office/drawing/2014/main" id="{A33D6605-4F7D-85B8-26EB-E512D03242C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9687605" y="4629140"/>
              <a:ext cx="2487128" cy="2134933"/>
            </a:xfrm>
            <a:prstGeom prst="rect">
              <a:avLst/>
            </a:prstGeom>
          </p:spPr>
        </p:pic>
        <p:pic>
          <p:nvPicPr>
            <p:cNvPr id="13" name="Picture 13" descr="A picture containing text, person, group, posing&#10;&#10;Description automatically generated">
              <a:extLst>
                <a:ext uri="{FF2B5EF4-FFF2-40B4-BE49-F238E27FC236}">
                  <a16:creationId xmlns:a16="http://schemas.microsoft.com/office/drawing/2014/main" id="{598DA62F-58AB-A255-7688-14C7BDD92D1F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370231" y="4544214"/>
              <a:ext cx="3318648" cy="2211225"/>
            </a:xfrm>
            <a:prstGeom prst="rect">
              <a:avLst/>
            </a:prstGeom>
          </p:spPr>
        </p:pic>
        <p:pic>
          <p:nvPicPr>
            <p:cNvPr id="15" name="Picture 15">
              <a:extLst>
                <a:ext uri="{FF2B5EF4-FFF2-40B4-BE49-F238E27FC236}">
                  <a16:creationId xmlns:a16="http://schemas.microsoft.com/office/drawing/2014/main" id="{9E157135-42AC-F50F-422C-C4DAA6CE082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98320" y="2542941"/>
              <a:ext cx="2469662" cy="2222838"/>
            </a:xfrm>
            <a:prstGeom prst="rect">
              <a:avLst/>
            </a:prstGeom>
          </p:spPr>
        </p:pic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153ACC-1CD7-B507-7103-F7FC5E855B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05307" y="2641853"/>
            <a:ext cx="7045409" cy="194177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buNone/>
            </a:pPr>
            <a:r>
              <a:rPr lang="en-US" sz="2400">
                <a:latin typeface="Lato"/>
                <a:ea typeface="Lato"/>
                <a:cs typeface="Lato"/>
              </a:rPr>
              <a:t>The Personal Development </a:t>
            </a:r>
            <a:r>
              <a:rPr lang="en-US" sz="2400" err="1">
                <a:latin typeface="Lato"/>
                <a:ea typeface="Lato"/>
                <a:cs typeface="Lato"/>
              </a:rPr>
              <a:t>Programme</a:t>
            </a:r>
            <a:r>
              <a:rPr lang="en-US" sz="2400">
                <a:latin typeface="Lato"/>
                <a:ea typeface="Lato"/>
                <a:cs typeface="Lato"/>
              </a:rPr>
              <a:t> has also been extended within departments.</a:t>
            </a:r>
            <a:endParaRPr lang="en-US" sz="2400" err="1"/>
          </a:p>
          <a:p>
            <a:pPr marL="0" indent="0" algn="ctr">
              <a:buNone/>
            </a:pPr>
            <a:r>
              <a:rPr lang="en-US" sz="2400">
                <a:latin typeface="Lato"/>
                <a:ea typeface="Lato"/>
                <a:cs typeface="Lato"/>
              </a:rPr>
              <a:t>Opportunities for students directly relating to their studies, supplementing/enhancing what has been covered, or simply used to enrich what they do.</a:t>
            </a:r>
            <a:endParaRPr lang="en-US" sz="2400"/>
          </a:p>
          <a:p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15024412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E17B33-1B2D-7259-3F8C-91D178CA4B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8ACC1-7436-AE68-20FE-1C8A419BB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2147" y="1030117"/>
            <a:ext cx="10515600" cy="2852737"/>
          </a:xfrm>
        </p:spPr>
        <p:txBody>
          <a:bodyPr>
            <a:normAutofit/>
          </a:bodyPr>
          <a:lstStyle/>
          <a:p>
            <a:r>
              <a:rPr lang="en-US" err="1"/>
              <a:t>Mrs</a:t>
            </a:r>
            <a:r>
              <a:rPr lang="en-US"/>
              <a:t> R Marklew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28B9FB-7357-E71B-060C-C592602929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2147" y="4424706"/>
            <a:ext cx="10515600" cy="150018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dirty="0">
                <a:solidFill>
                  <a:srgbClr val="000000"/>
                </a:solidFill>
                <a:latin typeface="Lato"/>
              </a:rPr>
              <a:t>Deputy Principal </a:t>
            </a:r>
          </a:p>
          <a:p>
            <a:r>
              <a:rPr lang="en-GB" sz="4000" dirty="0">
                <a:solidFill>
                  <a:srgbClr val="000000"/>
                </a:solidFill>
                <a:latin typeface="Lato"/>
              </a:rPr>
              <a:t>Main School</a:t>
            </a:r>
            <a:endParaRPr lang="en-GB" sz="4000" dirty="0">
              <a:solidFill>
                <a:srgbClr val="000000"/>
              </a:solidFill>
              <a:latin typeface="Lato"/>
              <a:ea typeface="Lato"/>
              <a:cs typeface="Lato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954A5EE-579F-FEAA-144A-622C08B8D52F}"/>
              </a:ext>
            </a:extLst>
          </p:cNvPr>
          <p:cNvGrpSpPr/>
          <p:nvPr/>
        </p:nvGrpSpPr>
        <p:grpSpPr>
          <a:xfrm>
            <a:off x="0" y="6064880"/>
            <a:ext cx="12205250" cy="871804"/>
            <a:chOff x="0" y="6064880"/>
            <a:chExt cx="12205250" cy="871804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CD858780-3CA3-BB3C-DF6A-FB4C3E4244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064880"/>
              <a:ext cx="12205250" cy="871804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7453EA2-0AC4-5A0E-B2BA-4535774D7BB6}"/>
                </a:ext>
              </a:extLst>
            </p:cNvPr>
            <p:cNvSpPr txBox="1"/>
            <p:nvPr/>
          </p:nvSpPr>
          <p:spPr>
            <a:xfrm>
              <a:off x="348456" y="6300727"/>
              <a:ext cx="249127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Creating Futures</a:t>
              </a:r>
            </a:p>
          </p:txBody>
        </p:sp>
        <p:pic>
          <p:nvPicPr>
            <p:cNvPr id="7" name="Picture 6" descr="A black background with white text&#10;&#10;Description automatically generated">
              <a:extLst>
                <a:ext uri="{FF2B5EF4-FFF2-40B4-BE49-F238E27FC236}">
                  <a16:creationId xmlns:a16="http://schemas.microsoft.com/office/drawing/2014/main" id="{C3D6E9C0-330B-6D2F-F9DD-09C5B5985F5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02101" y="6173252"/>
              <a:ext cx="1774552" cy="6550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264858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4880"/>
            <a:ext cx="12205250" cy="87180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919" y="1248254"/>
            <a:ext cx="6971522" cy="4351338"/>
          </a:xfrm>
        </p:spPr>
        <p:txBody>
          <a:bodyPr>
            <a:normAutofit lnSpcReduction="10000"/>
          </a:bodyPr>
          <a:lstStyle/>
          <a:p>
            <a:r>
              <a:rPr lang="en-GB" b="1">
                <a:solidFill>
                  <a:srgbClr val="002060"/>
                </a:solidFill>
                <a:latin typeface="Lato"/>
                <a:ea typeface="Lato"/>
                <a:cs typeface="Lato"/>
              </a:rPr>
              <a:t>Excellent attendance, punctuality and uniform.</a:t>
            </a:r>
            <a:endParaRPr lang="en-US">
              <a:latin typeface="Lato"/>
              <a:ea typeface="Lato"/>
              <a:cs typeface="Lato"/>
            </a:endParaRPr>
          </a:p>
          <a:p>
            <a:endParaRPr lang="en-GB"/>
          </a:p>
          <a:p>
            <a:r>
              <a:rPr lang="en-GB" b="1">
                <a:solidFill>
                  <a:srgbClr val="002060"/>
                </a:solidFill>
                <a:latin typeface="Lato"/>
                <a:ea typeface="Lato"/>
                <a:cs typeface="Lato"/>
              </a:rPr>
              <a:t>Good behaviour and a positive attitude to  others.</a:t>
            </a:r>
            <a:endParaRPr lang="en-US">
              <a:latin typeface="Lato"/>
              <a:ea typeface="Lato"/>
              <a:cs typeface="Lato"/>
            </a:endParaRPr>
          </a:p>
          <a:p>
            <a:endParaRPr lang="en-GB"/>
          </a:p>
          <a:p>
            <a:r>
              <a:rPr lang="en-GB" b="1">
                <a:solidFill>
                  <a:srgbClr val="002060"/>
                </a:solidFill>
                <a:latin typeface="Lato"/>
                <a:ea typeface="Lato"/>
                <a:cs typeface="Lato"/>
              </a:rPr>
              <a:t>A determination to learn and a willingness to  face challenges.</a:t>
            </a:r>
            <a:endParaRPr lang="en-US">
              <a:latin typeface="Lato"/>
              <a:ea typeface="Lato"/>
              <a:cs typeface="Lato"/>
            </a:endParaRPr>
          </a:p>
          <a:p>
            <a:endParaRPr lang="en-GB"/>
          </a:p>
          <a:p>
            <a:r>
              <a:rPr lang="en-GB" b="1">
                <a:solidFill>
                  <a:srgbClr val="002060"/>
                </a:solidFill>
                <a:latin typeface="Lato"/>
                <a:ea typeface="Lato"/>
                <a:cs typeface="Lato"/>
              </a:rPr>
              <a:t>A sense of personal responsibility.</a:t>
            </a:r>
            <a:endParaRPr lang="en-US">
              <a:latin typeface="Lato"/>
              <a:ea typeface="Lato"/>
              <a:cs typeface="Lato"/>
            </a:endParaRPr>
          </a:p>
          <a:p>
            <a:endParaRPr lang="en-GB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0919" y="228583"/>
            <a:ext cx="7932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>
                <a:solidFill>
                  <a:srgbClr val="BD8648"/>
                </a:solidFill>
                <a:latin typeface="Raleway" panose="020B0503030101060003" pitchFamily="34" charset="0"/>
                <a:ea typeface="Lato" panose="020F0502020204030203" pitchFamily="34" charset="0"/>
                <a:cs typeface="Lato" panose="020F0502020204030203" pitchFamily="34" charset="0"/>
              </a:rPr>
              <a:t>What do we ask of our students?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8456" y="6300727"/>
            <a:ext cx="2491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Creating Futures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06A790-82A7-8DF3-5D89-1CD6289F58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28580" y="6140818"/>
            <a:ext cx="1774090" cy="652329"/>
          </a:xfrm>
          <a:prstGeom prst="rect">
            <a:avLst/>
          </a:prstGeom>
        </p:spPr>
      </p:pic>
      <p:pic>
        <p:nvPicPr>
          <p:cNvPr id="6" name="Picture 5" descr="A child playing drums in a classroom&#10;&#10;Description automatically generated">
            <a:extLst>
              <a:ext uri="{FF2B5EF4-FFF2-40B4-BE49-F238E27FC236}">
                <a16:creationId xmlns:a16="http://schemas.microsoft.com/office/drawing/2014/main" id="{CB192A81-CEA5-51BF-8FC1-74FCC3C03C7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9171" y="1248254"/>
            <a:ext cx="3853499" cy="426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4204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4880"/>
            <a:ext cx="12205250" cy="87180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919" y="1248254"/>
            <a:ext cx="4489579" cy="4351338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/>
              <a:t>Planner is to be shown to duty staff as each student enters school each morning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/>
              <a:t>Planner to be visible and on desks every lesson</a:t>
            </a:r>
            <a:endParaRPr lang="en-GB" sz="2800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/>
              <a:t>Record homework, stamps and comments</a:t>
            </a:r>
            <a:endParaRPr lang="en-GB"/>
          </a:p>
          <a:p>
            <a:endParaRPr lang="en-GB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0919" y="228583"/>
            <a:ext cx="7932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>
                <a:solidFill>
                  <a:srgbClr val="BD8648"/>
                </a:solidFill>
                <a:latin typeface="Raleway" panose="020B0503030101060003" pitchFamily="34" charset="0"/>
                <a:ea typeface="Lato" panose="020F0502020204030203" pitchFamily="34" charset="0"/>
                <a:cs typeface="Lato" panose="020F0502020204030203" pitchFamily="34" charset="0"/>
              </a:rPr>
              <a:t>Planner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8456" y="6300727"/>
            <a:ext cx="2491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Creating Futures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C02C3BA-3930-C597-00EF-C28E534956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2563" y="6174617"/>
            <a:ext cx="1774090" cy="652329"/>
          </a:xfrm>
          <a:prstGeom prst="rect">
            <a:avLst/>
          </a:prstGeom>
        </p:spPr>
      </p:pic>
      <p:pic>
        <p:nvPicPr>
          <p:cNvPr id="5" name="Picture 4" descr="A spiral bound notebook with a spiral bound notebook&#10;&#10;AI-generated content may be incorrect.">
            <a:extLst>
              <a:ext uri="{FF2B5EF4-FFF2-40B4-BE49-F238E27FC236}">
                <a16:creationId xmlns:a16="http://schemas.microsoft.com/office/drawing/2014/main" id="{1080FB3A-3C8B-04E3-9A98-8E2499FDD4C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6" t="12758" r="6258" b="3333"/>
          <a:stretch/>
        </p:blipFill>
        <p:spPr>
          <a:xfrm>
            <a:off x="7505390" y="183358"/>
            <a:ext cx="4400470" cy="3035703"/>
          </a:xfrm>
          <a:prstGeom prst="rect">
            <a:avLst/>
          </a:prstGeom>
        </p:spPr>
      </p:pic>
      <p:pic>
        <p:nvPicPr>
          <p:cNvPr id="8" name="Picture 7" descr="A notebook on a table&#10;&#10;AI-generated content may be incorrect.">
            <a:extLst>
              <a:ext uri="{FF2B5EF4-FFF2-40B4-BE49-F238E27FC236}">
                <a16:creationId xmlns:a16="http://schemas.microsoft.com/office/drawing/2014/main" id="{6A67FC09-218A-7BE8-83FF-A9C9A100E3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92" t="16138" r="9965" b="5495"/>
          <a:stretch/>
        </p:blipFill>
        <p:spPr>
          <a:xfrm rot="5400000">
            <a:off x="5269810" y="2651282"/>
            <a:ext cx="3543387" cy="2644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1853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4880"/>
            <a:ext cx="12205250" cy="87180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919" y="1248254"/>
            <a:ext cx="6309048" cy="4351338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2800">
                <a:solidFill>
                  <a:srgbClr val="002060"/>
                </a:solidFill>
              </a:rPr>
              <a:t>Rewards are the foundation of the Praise Code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2800">
                <a:solidFill>
                  <a:srgbClr val="002060"/>
                </a:solidFill>
              </a:rPr>
              <a:t>All students receive rewards every lesson, every day</a:t>
            </a:r>
            <a:endParaRPr lang="en-GB" altLang="en-US" sz="2800">
              <a:solidFill>
                <a:srgbClr val="002060"/>
              </a:solidFill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sz="2800">
                <a:solidFill>
                  <a:srgbClr val="002060"/>
                </a:solidFill>
              </a:rPr>
              <a:t>They involve an interaction between the student and the teacher in every lesson</a:t>
            </a:r>
            <a:endParaRPr lang="en-GB" altLang="en-US" sz="2800">
              <a:solidFill>
                <a:srgbClr val="002060"/>
              </a:solidFill>
              <a:cs typeface="Calibri"/>
            </a:endParaRPr>
          </a:p>
          <a:p>
            <a:endParaRPr lang="en-GB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0919" y="228583"/>
            <a:ext cx="7932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>
                <a:solidFill>
                  <a:srgbClr val="BD8648"/>
                </a:solidFill>
                <a:latin typeface="Raleway" panose="020B0503030101060003" pitchFamily="34" charset="0"/>
                <a:ea typeface="Lato" panose="020F0502020204030203" pitchFamily="34" charset="0"/>
                <a:cs typeface="Lato" panose="020F0502020204030203" pitchFamily="34" charset="0"/>
              </a:rPr>
              <a:t>PRAISE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8456" y="6300727"/>
            <a:ext cx="2491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Creating Futures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06A790-82A7-8DF3-5D89-1CD6289F58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28580" y="6140818"/>
            <a:ext cx="1774090" cy="652329"/>
          </a:xfrm>
          <a:prstGeom prst="rect">
            <a:avLst/>
          </a:prstGeom>
        </p:spPr>
      </p:pic>
      <p:pic>
        <p:nvPicPr>
          <p:cNvPr id="6" name="Picture 5" descr="A group of students working on computers&#10;&#10;Description automatically generated">
            <a:extLst>
              <a:ext uri="{FF2B5EF4-FFF2-40B4-BE49-F238E27FC236}">
                <a16:creationId xmlns:a16="http://schemas.microsoft.com/office/drawing/2014/main" id="{3D2D579A-33C7-1968-CBF3-41982BCB33C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9171" y="1248254"/>
            <a:ext cx="3853499" cy="426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5362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4880"/>
            <a:ext cx="12205250" cy="87180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919" y="1248254"/>
            <a:ext cx="10815734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defRPr/>
            </a:pPr>
            <a:r>
              <a:rPr lang="en-GB" altLang="en-US" sz="3600">
                <a:solidFill>
                  <a:srgbClr val="002060"/>
                </a:solidFill>
                <a:latin typeface="Lato"/>
                <a:ea typeface="Lato"/>
                <a:cs typeface="Lato"/>
              </a:rPr>
              <a:t>In class a simple system operates</a:t>
            </a:r>
          </a:p>
          <a:p>
            <a:pPr lvl="1">
              <a:defRPr/>
            </a:pPr>
            <a:r>
              <a:rPr lang="en-GB" altLang="en-US" sz="3600">
                <a:solidFill>
                  <a:srgbClr val="002060"/>
                </a:solidFill>
                <a:latin typeface="Lato"/>
                <a:ea typeface="Lato"/>
                <a:cs typeface="Lato"/>
              </a:rPr>
              <a:t>Verbal warning</a:t>
            </a:r>
          </a:p>
          <a:p>
            <a:pPr lvl="1">
              <a:defRPr/>
            </a:pPr>
            <a:r>
              <a:rPr lang="en-GB" altLang="en-US" sz="3600">
                <a:solidFill>
                  <a:srgbClr val="002060"/>
                </a:solidFill>
                <a:latin typeface="Lato"/>
                <a:ea typeface="Lato"/>
                <a:cs typeface="Lato"/>
              </a:rPr>
              <a:t>Planner comment</a:t>
            </a:r>
          </a:p>
          <a:p>
            <a:pPr lvl="1">
              <a:defRPr/>
            </a:pPr>
            <a:r>
              <a:rPr lang="en-GB" altLang="en-US" sz="3600">
                <a:solidFill>
                  <a:srgbClr val="002060"/>
                </a:solidFill>
                <a:latin typeface="Lato"/>
                <a:ea typeface="Lato"/>
                <a:cs typeface="Lato"/>
              </a:rPr>
              <a:t>2</a:t>
            </a:r>
            <a:r>
              <a:rPr lang="en-GB" altLang="en-US" sz="3600" baseline="30000">
                <a:solidFill>
                  <a:srgbClr val="002060"/>
                </a:solidFill>
                <a:latin typeface="Lato"/>
                <a:ea typeface="Lato"/>
                <a:cs typeface="Lato"/>
              </a:rPr>
              <a:t>nd</a:t>
            </a:r>
            <a:r>
              <a:rPr lang="en-GB" altLang="en-US" sz="3600">
                <a:solidFill>
                  <a:srgbClr val="002060"/>
                </a:solidFill>
                <a:latin typeface="Lato"/>
                <a:ea typeface="Lato"/>
                <a:cs typeface="Lato"/>
              </a:rPr>
              <a:t> Planner comment</a:t>
            </a:r>
          </a:p>
          <a:p>
            <a:pPr lvl="1">
              <a:defRPr/>
            </a:pPr>
            <a:r>
              <a:rPr lang="en-GB" altLang="en-US" sz="3600">
                <a:solidFill>
                  <a:srgbClr val="002060"/>
                </a:solidFill>
                <a:latin typeface="Lato"/>
                <a:ea typeface="Lato"/>
                <a:cs typeface="Lato"/>
              </a:rPr>
              <a:t>Moved seat</a:t>
            </a:r>
          </a:p>
          <a:p>
            <a:pPr lvl="1">
              <a:defRPr/>
            </a:pPr>
            <a:r>
              <a:rPr lang="en-GB" altLang="en-US" sz="3600">
                <a:solidFill>
                  <a:srgbClr val="002060"/>
                </a:solidFill>
                <a:latin typeface="Lato"/>
                <a:ea typeface="Lato"/>
                <a:cs typeface="Lato"/>
              </a:rPr>
              <a:t>Moved room</a:t>
            </a:r>
          </a:p>
          <a:p>
            <a:pPr>
              <a:defRPr/>
            </a:pPr>
            <a:r>
              <a:rPr lang="en-GB" altLang="en-US" sz="3600">
                <a:solidFill>
                  <a:srgbClr val="002060"/>
                </a:solidFill>
                <a:latin typeface="Lato"/>
                <a:ea typeface="Lato"/>
                <a:cs typeface="Lato"/>
              </a:rPr>
              <a:t>Further sanctions may follow.</a:t>
            </a:r>
          </a:p>
          <a:p>
            <a:endParaRPr lang="en-GB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0919" y="228583"/>
            <a:ext cx="7932575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600" b="1">
                <a:solidFill>
                  <a:srgbClr val="BD8648"/>
                </a:solidFill>
                <a:latin typeface="Raleway"/>
                <a:ea typeface="Lato"/>
                <a:cs typeface="Lato"/>
              </a:rPr>
              <a:t>PRAISE CODE </a:t>
            </a:r>
            <a:endParaRPr lang="en-GB" sz="3600" b="1" err="1">
              <a:solidFill>
                <a:srgbClr val="BD8648"/>
              </a:solidFill>
              <a:latin typeface="Raleway" panose="020B05030301010600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8456" y="6300727"/>
            <a:ext cx="2491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Creating Futures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C02C3BA-3930-C597-00EF-C28E534956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2563" y="6174617"/>
            <a:ext cx="1774090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2207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4880"/>
            <a:ext cx="12205250" cy="87180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919" y="1248254"/>
            <a:ext cx="10815734" cy="4351338"/>
          </a:xfrm>
        </p:spPr>
        <p:txBody>
          <a:bodyPr/>
          <a:lstStyle/>
          <a:p>
            <a:r>
              <a:rPr lang="en-GB" altLang="en-US">
                <a:solidFill>
                  <a:srgbClr val="002060"/>
                </a:solidFill>
                <a:latin typeface="Lato"/>
                <a:ea typeface="Lato"/>
                <a:cs typeface="Lato"/>
              </a:rPr>
              <a:t>Our uniform supplier is; </a:t>
            </a:r>
            <a:endParaRPr lang="en-GB">
              <a:latin typeface="Lato"/>
              <a:ea typeface="Lato"/>
              <a:cs typeface="Lato"/>
            </a:endParaRPr>
          </a:p>
          <a:p>
            <a:endParaRPr lang="en-GB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0919" y="228583"/>
            <a:ext cx="7932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>
                <a:solidFill>
                  <a:srgbClr val="BD8648"/>
                </a:solidFill>
                <a:latin typeface="Raleway" panose="020B0503030101060003" pitchFamily="34" charset="0"/>
                <a:ea typeface="Lato" panose="020F0502020204030203" pitchFamily="34" charset="0"/>
                <a:cs typeface="Lato" panose="020F0502020204030203" pitchFamily="34" charset="0"/>
              </a:rPr>
              <a:t>Uniform and Expectations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8456" y="6300727"/>
            <a:ext cx="2491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Creating Futures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06A790-82A7-8DF3-5D89-1CD6289F58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28580" y="6140818"/>
            <a:ext cx="1774090" cy="652329"/>
          </a:xfrm>
          <a:prstGeom prst="rect">
            <a:avLst/>
          </a:prstGeom>
        </p:spPr>
      </p:pic>
      <p:pic>
        <p:nvPicPr>
          <p:cNvPr id="6" name="Picture 5" descr="A group of people in school uniforms&#10;&#10;Description automatically generated">
            <a:extLst>
              <a:ext uri="{FF2B5EF4-FFF2-40B4-BE49-F238E27FC236}">
                <a16:creationId xmlns:a16="http://schemas.microsoft.com/office/drawing/2014/main" id="{55DAE168-B4C6-7BEE-4926-869C83713E5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9171" y="1248254"/>
            <a:ext cx="3853499" cy="4265875"/>
          </a:xfrm>
          <a:prstGeom prst="rect">
            <a:avLst/>
          </a:prstGeom>
        </p:spPr>
      </p:pic>
      <p:pic>
        <p:nvPicPr>
          <p:cNvPr id="2" name="Picture 4" descr="A picture containing company name&#10;&#10;Description automatically generated">
            <a:extLst>
              <a:ext uri="{FF2B5EF4-FFF2-40B4-BE49-F238E27FC236}">
                <a16:creationId xmlns:a16="http://schemas.microsoft.com/office/drawing/2014/main" id="{CB271192-E57F-31CB-38D7-CB7EAD65BC1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27386" r="-830" b="26556"/>
          <a:stretch/>
        </p:blipFill>
        <p:spPr>
          <a:xfrm>
            <a:off x="715347" y="1948961"/>
            <a:ext cx="2765965" cy="1263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7685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49A19C-3015-134A-5B5A-4DA7C07724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58D72377-AC3C-3BF4-23CB-FB3C79EEEE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064880"/>
            <a:ext cx="12205250" cy="87180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5AEACB-CA7E-5CA8-3361-E37D44ECC1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919" y="1248254"/>
            <a:ext cx="8626599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sz="1200">
              <a:solidFill>
                <a:srgbClr val="061435"/>
              </a:solidFill>
              <a:highlight>
                <a:srgbClr val="FEFEFE"/>
              </a:highlight>
              <a:latin typeface="Montserrat"/>
              <a:ea typeface="Lato"/>
              <a:cs typeface="Lato"/>
            </a:endParaRPr>
          </a:p>
          <a:p>
            <a:r>
              <a:rPr lang="en-GB">
                <a:latin typeface="Lato"/>
                <a:ea typeface="Lato"/>
                <a:cs typeface="Lato"/>
              </a:rPr>
              <a:t>A suitable warm and waterproof coat </a:t>
            </a:r>
          </a:p>
          <a:p>
            <a:r>
              <a:rPr lang="en-GB">
                <a:latin typeface="Lato"/>
                <a:ea typeface="Lato"/>
                <a:cs typeface="Lato"/>
              </a:rPr>
              <a:t>Red circle</a:t>
            </a:r>
          </a:p>
          <a:p>
            <a:r>
              <a:rPr lang="en-GB">
                <a:latin typeface="Lato"/>
                <a:ea typeface="Lato"/>
                <a:cs typeface="Lato"/>
              </a:rPr>
              <a:t>Black knee-length  pleated skirt (which is pleated all the way round).</a:t>
            </a:r>
          </a:p>
          <a:p>
            <a:r>
              <a:rPr lang="en-GB">
                <a:latin typeface="Lato"/>
                <a:ea typeface="Lato"/>
                <a:cs typeface="Lato"/>
              </a:rPr>
              <a:t>Plain black and smart, sensible school footwear (trainers or boots are not permitted)</a:t>
            </a:r>
          </a:p>
          <a:p>
            <a:r>
              <a:rPr lang="en-GB">
                <a:latin typeface="Lato"/>
                <a:ea typeface="Lato"/>
                <a:cs typeface="Lato"/>
              </a:rPr>
              <a:t>PE kit – base layer</a:t>
            </a:r>
          </a:p>
          <a:p>
            <a:endParaRPr lang="en-GB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endParaRPr lang="en-GB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5E865F9-1BC1-A780-AB3C-71BB856E61F3}"/>
              </a:ext>
            </a:extLst>
          </p:cNvPr>
          <p:cNvSpPr txBox="1"/>
          <p:nvPr/>
        </p:nvSpPr>
        <p:spPr>
          <a:xfrm>
            <a:off x="660919" y="228583"/>
            <a:ext cx="7932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>
                <a:solidFill>
                  <a:srgbClr val="BD8648"/>
                </a:solidFill>
                <a:latin typeface="Raleway" panose="020B0503030101060003" pitchFamily="34" charset="0"/>
                <a:ea typeface="Lato" panose="020F0502020204030203" pitchFamily="34" charset="0"/>
                <a:cs typeface="Lato" panose="020F0502020204030203" pitchFamily="34" charset="0"/>
              </a:rPr>
              <a:t>Uniform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E771D7-B762-7EDA-ED47-E0BB04475FF0}"/>
              </a:ext>
            </a:extLst>
          </p:cNvPr>
          <p:cNvSpPr txBox="1"/>
          <p:nvPr/>
        </p:nvSpPr>
        <p:spPr>
          <a:xfrm>
            <a:off x="348456" y="6300727"/>
            <a:ext cx="2491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Creating Futures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66394EE-5382-F72F-EAA6-ED6EA65433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02563" y="6174617"/>
            <a:ext cx="1774090" cy="652329"/>
          </a:xfrm>
          <a:prstGeom prst="rect">
            <a:avLst/>
          </a:prstGeom>
        </p:spPr>
      </p:pic>
      <p:pic>
        <p:nvPicPr>
          <p:cNvPr id="5" name="Picture 4" descr="A logo with a tree and a house&#10;&#10;AI-generated content may be incorrect.">
            <a:extLst>
              <a:ext uri="{FF2B5EF4-FFF2-40B4-BE49-F238E27FC236}">
                <a16:creationId xmlns:a16="http://schemas.microsoft.com/office/drawing/2014/main" id="{7CA5A7F5-443B-6199-802B-31D7D26F34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81734" y="92909"/>
            <a:ext cx="2514600" cy="277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7437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4880"/>
            <a:ext cx="12205250" cy="87180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919" y="1248254"/>
            <a:ext cx="10815734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altLang="en-US" dirty="0">
                <a:solidFill>
                  <a:srgbClr val="002060"/>
                </a:solidFill>
                <a:latin typeface="Lato"/>
                <a:ea typeface="Lato"/>
                <a:cs typeface="Lato"/>
              </a:rPr>
              <a:t>Jewellery is restricted to a watch. No smart watches</a:t>
            </a:r>
          </a:p>
          <a:p>
            <a:r>
              <a:rPr lang="en-GB" altLang="en-US" dirty="0">
                <a:solidFill>
                  <a:srgbClr val="002060"/>
                </a:solidFill>
                <a:latin typeface="Lato"/>
                <a:ea typeface="Lato"/>
                <a:cs typeface="Lato"/>
              </a:rPr>
              <a:t>Hair accessories should be plain black, navy or white and not excessive</a:t>
            </a:r>
          </a:p>
          <a:p>
            <a:r>
              <a:rPr lang="en-GB" altLang="en-US" dirty="0">
                <a:solidFill>
                  <a:srgbClr val="002060"/>
                </a:solidFill>
                <a:latin typeface="Lato"/>
                <a:ea typeface="Lato"/>
                <a:cs typeface="Lato"/>
              </a:rPr>
              <a:t>Excessive makeup, false eyelashes or extensions, false nails and nail varnish are not allowed in school.</a:t>
            </a:r>
          </a:p>
          <a:p>
            <a:r>
              <a:rPr lang="en-GB" altLang="en-US" dirty="0">
                <a:solidFill>
                  <a:srgbClr val="002060"/>
                </a:solidFill>
                <a:latin typeface="Lato"/>
                <a:ea typeface="Lato"/>
                <a:cs typeface="Lato"/>
              </a:rPr>
              <a:t>No mobile phones, air pods etc are to be visible on school site. They need to be turned off and in school bag</a:t>
            </a:r>
          </a:p>
          <a:p>
            <a:pPr marL="0" indent="0">
              <a:buNone/>
            </a:pPr>
            <a:endParaRPr lang="en-GB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0919" y="228583"/>
            <a:ext cx="7932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>
                <a:solidFill>
                  <a:srgbClr val="BD8648"/>
                </a:solidFill>
                <a:latin typeface="Raleway" panose="020B0503030101060003" pitchFamily="34" charset="0"/>
                <a:ea typeface="Lato" panose="020F0502020204030203" pitchFamily="34" charset="0"/>
                <a:cs typeface="Lato" panose="020F0502020204030203" pitchFamily="34" charset="0"/>
              </a:rPr>
              <a:t>Uniform and Expectations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8456" y="6300727"/>
            <a:ext cx="2491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Creating Futures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C02C3BA-3930-C597-00EF-C28E534956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2563" y="6174617"/>
            <a:ext cx="1774090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6309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4880"/>
            <a:ext cx="12205250" cy="87180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919" y="1248254"/>
            <a:ext cx="4778828" cy="4351338"/>
          </a:xfrm>
        </p:spPr>
        <p:txBody>
          <a:bodyPr>
            <a:normAutofit fontScale="77500" lnSpcReduction="20000"/>
          </a:bodyPr>
          <a:lstStyle/>
          <a:p>
            <a:r>
              <a:rPr lang="en-GB" sz="2800">
                <a:latin typeface="Lato"/>
                <a:cs typeface="Segoe UI"/>
              </a:rPr>
              <a:t>Vital for pupils to achieve their full  educational potential​</a:t>
            </a:r>
            <a:br>
              <a:rPr lang="en-GB" sz="2800">
                <a:latin typeface="Lato"/>
                <a:cs typeface="Segoe UI"/>
              </a:rPr>
            </a:br>
            <a:endParaRPr lang="en-GB" sz="2800">
              <a:latin typeface="Lato"/>
              <a:cs typeface="Segoe UI"/>
            </a:endParaRPr>
          </a:p>
          <a:p>
            <a:r>
              <a:rPr lang="en-GB" sz="2800">
                <a:latin typeface="Lato"/>
                <a:cs typeface="Segoe UI"/>
              </a:rPr>
              <a:t>Continuity of learning which makes  progress and retention easier​</a:t>
            </a:r>
            <a:endParaRPr lang="en-GB" sz="2800">
              <a:latin typeface="Lato"/>
              <a:ea typeface="Lato"/>
              <a:cs typeface="Segoe UI"/>
            </a:endParaRPr>
          </a:p>
          <a:p>
            <a:br>
              <a:rPr lang="en-GB" sz="2800">
                <a:latin typeface="Lato"/>
                <a:cs typeface="Segoe UI"/>
              </a:rPr>
            </a:br>
            <a:r>
              <a:rPr lang="en-GB" sz="2800">
                <a:latin typeface="Lato"/>
                <a:cs typeface="Segoe UI"/>
              </a:rPr>
              <a:t>Continuity of relationships and  friendships ​</a:t>
            </a:r>
            <a:endParaRPr lang="en-GB" sz="2800">
              <a:latin typeface="Lato"/>
              <a:ea typeface="Lato"/>
              <a:cs typeface="Segoe UI"/>
            </a:endParaRPr>
          </a:p>
          <a:p>
            <a:r>
              <a:rPr lang="en-GB" sz="2800">
                <a:latin typeface="Lato"/>
                <a:cs typeface="Segoe UI"/>
              </a:rPr>
              <a:t>​</a:t>
            </a:r>
            <a:br>
              <a:rPr lang="en-GB" sz="2800">
                <a:latin typeface="Lato"/>
                <a:cs typeface="Segoe UI"/>
              </a:rPr>
            </a:br>
            <a:r>
              <a:rPr lang="en-GB" sz="2800">
                <a:latin typeface="Lato"/>
                <a:cs typeface="Segoe UI"/>
              </a:rPr>
              <a:t>Good references for further education  or employment ​</a:t>
            </a:r>
            <a:endParaRPr lang="en-GB" sz="2800">
              <a:latin typeface="Lato"/>
              <a:ea typeface="Lato"/>
              <a:cs typeface="Segoe UI"/>
            </a:endParaRPr>
          </a:p>
          <a:p>
            <a:r>
              <a:rPr lang="en-GB" sz="2800">
                <a:latin typeface="Lato"/>
                <a:cs typeface="Segoe UI"/>
              </a:rPr>
              <a:t>​</a:t>
            </a:r>
            <a:br>
              <a:rPr lang="en-GB" sz="2800">
                <a:latin typeface="Lato"/>
                <a:cs typeface="Segoe UI"/>
              </a:rPr>
            </a:br>
            <a:r>
              <a:rPr lang="en-GB" sz="2800">
                <a:latin typeface="Lato"/>
                <a:cs typeface="Segoe UI"/>
              </a:rPr>
              <a:t>Good habits are formed for later life ​</a:t>
            </a:r>
            <a:endParaRPr lang="en-GB" sz="2800">
              <a:latin typeface="Lato"/>
              <a:ea typeface="Lato"/>
              <a:cs typeface="Segoe UI"/>
            </a:endParaRPr>
          </a:p>
          <a:p>
            <a:endParaRPr lang="en-GB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0919" y="228583"/>
            <a:ext cx="88936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>
                <a:solidFill>
                  <a:srgbClr val="BD8648"/>
                </a:solidFill>
                <a:latin typeface="Raleway" panose="020B0503030101060003" pitchFamily="34" charset="0"/>
                <a:ea typeface="Lato" panose="020F0502020204030203" pitchFamily="34" charset="0"/>
                <a:cs typeface="Lato" panose="020F0502020204030203" pitchFamily="34" charset="0"/>
              </a:rPr>
              <a:t>Why is good attendance important?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8456" y="6300727"/>
            <a:ext cx="2491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Creating  Futures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C02C3BA-3930-C597-00EF-C28E534956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2563" y="6174617"/>
            <a:ext cx="1774090" cy="652329"/>
          </a:xfrm>
          <a:prstGeom prst="rect">
            <a:avLst/>
          </a:prstGeom>
        </p:spPr>
      </p:pic>
      <p:pic>
        <p:nvPicPr>
          <p:cNvPr id="2" name="Picture 4" descr="A picture containing chart&#10;&#10;Description automatically generated">
            <a:extLst>
              <a:ext uri="{FF2B5EF4-FFF2-40B4-BE49-F238E27FC236}">
                <a16:creationId xmlns:a16="http://schemas.microsoft.com/office/drawing/2014/main" id="{87846F18-BED0-10DA-C10A-B858793868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6195" y="1200851"/>
            <a:ext cx="5884886" cy="3860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0519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4880"/>
            <a:ext cx="12205250" cy="87180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919" y="1538648"/>
            <a:ext cx="5982477" cy="4060943"/>
          </a:xfrm>
        </p:spPr>
        <p:txBody>
          <a:bodyPr>
            <a:normAutofit fontScale="92500" lnSpcReduction="20000"/>
          </a:bodyPr>
          <a:lstStyle/>
          <a:p>
            <a:pPr marL="342900" indent="-342900">
              <a:lnSpc>
                <a:spcPct val="90000"/>
              </a:lnSpc>
              <a:spcAft>
                <a:spcPts val="600"/>
              </a:spcAft>
              <a:buFont typeface="Arial"/>
              <a:buChar char="•"/>
            </a:pPr>
            <a:r>
              <a:rPr lang="en-GB" sz="2800" b="1" dirty="0">
                <a:solidFill>
                  <a:srgbClr val="0A1635"/>
                </a:solidFill>
                <a:latin typeface="Lato"/>
                <a:ea typeface="Lato"/>
                <a:cs typeface="Lato"/>
              </a:rPr>
              <a:t>Medical appointments </a:t>
            </a:r>
            <a:r>
              <a:rPr lang="en-GB" sz="2800" dirty="0">
                <a:solidFill>
                  <a:srgbClr val="0A1635"/>
                </a:solidFill>
                <a:latin typeface="Lato"/>
                <a:ea typeface="Lato"/>
                <a:cs typeface="Lato"/>
              </a:rPr>
              <a:t>- where possible book  them outside of school hours.</a:t>
            </a:r>
            <a:r>
              <a:rPr lang="en-US" sz="2800" dirty="0">
                <a:solidFill>
                  <a:srgbClr val="0A1635"/>
                </a:solidFill>
                <a:latin typeface="Lato"/>
                <a:ea typeface="Lato"/>
                <a:cs typeface="Lato"/>
              </a:rPr>
              <a:t>​</a:t>
            </a:r>
            <a:endParaRPr lang="en-US" sz="2800" dirty="0">
              <a:latin typeface="Lato"/>
              <a:ea typeface="Lato"/>
              <a:cs typeface="Lato"/>
            </a:endParaRPr>
          </a:p>
          <a:p>
            <a:pPr marL="342900" indent="-342900">
              <a:lnSpc>
                <a:spcPct val="90000"/>
              </a:lnSpc>
              <a:spcAft>
                <a:spcPts val="600"/>
              </a:spcAft>
              <a:buFont typeface="Arial"/>
              <a:buChar char="•"/>
            </a:pPr>
            <a:r>
              <a:rPr lang="en-GB" sz="2800" b="1" dirty="0">
                <a:solidFill>
                  <a:srgbClr val="0A1635"/>
                </a:solidFill>
                <a:latin typeface="Lato"/>
                <a:ea typeface="Lato"/>
                <a:cs typeface="Lato"/>
              </a:rPr>
              <a:t>Family holidays</a:t>
            </a:r>
            <a:r>
              <a:rPr lang="en-GB" sz="2800" dirty="0">
                <a:solidFill>
                  <a:srgbClr val="0A1635"/>
                </a:solidFill>
                <a:latin typeface="Lato"/>
                <a:ea typeface="Lato"/>
                <a:cs typeface="Lato"/>
              </a:rPr>
              <a:t> - there are 175 days when  students are not in school. </a:t>
            </a:r>
            <a:r>
              <a:rPr lang="en-US" sz="2800" dirty="0">
                <a:solidFill>
                  <a:srgbClr val="0A1635"/>
                </a:solidFill>
                <a:latin typeface="Lato"/>
                <a:ea typeface="Lato"/>
                <a:cs typeface="Lato"/>
              </a:rPr>
              <a:t>​</a:t>
            </a:r>
          </a:p>
          <a:p>
            <a:pPr marL="342900" indent="-342900">
              <a:lnSpc>
                <a:spcPct val="90000"/>
              </a:lnSpc>
              <a:spcAft>
                <a:spcPts val="600"/>
              </a:spcAft>
              <a:buFont typeface="Arial"/>
              <a:buChar char="•"/>
            </a:pPr>
            <a:r>
              <a:rPr lang="en-GB" sz="2800" b="1" dirty="0">
                <a:solidFill>
                  <a:srgbClr val="0A1635"/>
                </a:solidFill>
                <a:latin typeface="Lato"/>
                <a:ea typeface="Lato"/>
                <a:cs typeface="Lato"/>
              </a:rPr>
              <a:t>Illness </a:t>
            </a:r>
            <a:r>
              <a:rPr lang="en-GB" sz="2800" dirty="0">
                <a:solidFill>
                  <a:srgbClr val="0A1635"/>
                </a:solidFill>
                <a:latin typeface="Lato"/>
                <a:ea typeface="Lato"/>
                <a:cs typeface="Lato"/>
              </a:rPr>
              <a:t>- Do not allow your child to have time  off for minor complaints or illnesses: if they are  well enough to be up and  about they are  generally well enough to attend the school. </a:t>
            </a:r>
            <a:r>
              <a:rPr lang="en-US" sz="2800" dirty="0">
                <a:solidFill>
                  <a:srgbClr val="0A1635"/>
                </a:solidFill>
                <a:latin typeface="Lato"/>
                <a:ea typeface="Lato"/>
                <a:cs typeface="Lato"/>
              </a:rPr>
              <a:t>​</a:t>
            </a:r>
          </a:p>
          <a:p>
            <a:pPr marL="342900" indent="-342900">
              <a:lnSpc>
                <a:spcPct val="90000"/>
              </a:lnSpc>
              <a:spcAft>
                <a:spcPts val="600"/>
              </a:spcAft>
              <a:buFont typeface="Arial"/>
              <a:buChar char="•"/>
            </a:pPr>
            <a:r>
              <a:rPr lang="en-GB" sz="2800" b="1" dirty="0">
                <a:solidFill>
                  <a:srgbClr val="0A1635"/>
                </a:solidFill>
                <a:latin typeface="Lato"/>
                <a:ea typeface="Lato"/>
                <a:cs typeface="Lato"/>
              </a:rPr>
              <a:t>Punctual -</a:t>
            </a:r>
            <a:r>
              <a:rPr lang="en-GB" sz="2800" dirty="0">
                <a:solidFill>
                  <a:srgbClr val="0A1635"/>
                </a:solidFill>
                <a:latin typeface="Lato"/>
                <a:ea typeface="Lato"/>
                <a:cs typeface="Lato"/>
              </a:rPr>
              <a:t> ensure your child arrives to school  on time and ready to learn</a:t>
            </a:r>
            <a:endParaRPr lang="en-GB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0919" y="228583"/>
            <a:ext cx="107504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>
                <a:solidFill>
                  <a:srgbClr val="BD8648"/>
                </a:solidFill>
                <a:latin typeface="Raleway" panose="020B0503030101060003" pitchFamily="34" charset="0"/>
                <a:ea typeface="Lato" panose="020F0502020204030203" pitchFamily="34" charset="0"/>
                <a:cs typeface="Lato" panose="020F0502020204030203" pitchFamily="34" charset="0"/>
              </a:rPr>
              <a:t>What can parents/guardians do to support their child?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8456" y="6300727"/>
            <a:ext cx="2491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Creating Futures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C02C3BA-3930-C597-00EF-C28E534956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2563" y="6174617"/>
            <a:ext cx="1774090" cy="652329"/>
          </a:xfrm>
          <a:prstGeom prst="rect">
            <a:avLst/>
          </a:prstGeom>
        </p:spPr>
      </p:pic>
      <p:pic>
        <p:nvPicPr>
          <p:cNvPr id="2" name="Picture 4" descr="A picture containing timeline&#10;&#10;Description automatically generated">
            <a:extLst>
              <a:ext uri="{FF2B5EF4-FFF2-40B4-BE49-F238E27FC236}">
                <a16:creationId xmlns:a16="http://schemas.microsoft.com/office/drawing/2014/main" id="{86F9B977-B1EA-E2F7-AD33-A854408E27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29484" y="1478442"/>
            <a:ext cx="5183188" cy="44071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509387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4880"/>
            <a:ext cx="12205250" cy="87180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6272" y="1354076"/>
            <a:ext cx="6740381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b="1">
                <a:latin typeface="Lato"/>
                <a:ea typeface="Lato"/>
                <a:cs typeface="Lato"/>
              </a:rPr>
              <a:t>Form Tutor</a:t>
            </a:r>
          </a:p>
          <a:p>
            <a:pPr marL="0" indent="0" algn="ctr">
              <a:buNone/>
            </a:pPr>
            <a:endParaRPr lang="en-US" b="1">
              <a:latin typeface="Lato"/>
              <a:ea typeface="Lato"/>
              <a:cs typeface="Lato"/>
            </a:endParaRPr>
          </a:p>
          <a:p>
            <a:pPr marL="0" indent="0" algn="ctr">
              <a:buNone/>
            </a:pPr>
            <a:r>
              <a:rPr lang="en-US" b="1">
                <a:latin typeface="Lato"/>
                <a:ea typeface="Lato"/>
                <a:cs typeface="Lato"/>
              </a:rPr>
              <a:t>Head of Year 9</a:t>
            </a:r>
            <a:endParaRPr lang="en-US" b="1"/>
          </a:p>
          <a:p>
            <a:pPr marL="0" indent="0" algn="ctr">
              <a:buNone/>
            </a:pPr>
            <a:r>
              <a:rPr lang="en-US" b="1" err="1">
                <a:latin typeface="Lato"/>
                <a:ea typeface="Lato"/>
                <a:cs typeface="Lato"/>
              </a:rPr>
              <a:t>Mr</a:t>
            </a:r>
            <a:r>
              <a:rPr lang="en-US" b="1">
                <a:latin typeface="Lato"/>
                <a:ea typeface="Lato"/>
                <a:cs typeface="Lato"/>
              </a:rPr>
              <a:t> Duncan &amp; Miss Lane</a:t>
            </a:r>
          </a:p>
          <a:p>
            <a:pPr marL="0" indent="0" algn="ctr">
              <a:buNone/>
            </a:pPr>
            <a:endParaRPr lang="en-US" b="1">
              <a:latin typeface="Lato"/>
              <a:ea typeface="Lato"/>
              <a:cs typeface="Lato"/>
            </a:endParaRPr>
          </a:p>
          <a:p>
            <a:pPr marL="0" indent="0" algn="ctr">
              <a:buNone/>
            </a:pPr>
            <a:r>
              <a:rPr lang="en-US" b="1">
                <a:latin typeface="Lato"/>
              </a:rPr>
              <a:t>Pastoral Mentors</a:t>
            </a:r>
            <a:endParaRPr lang="en-US"/>
          </a:p>
          <a:p>
            <a:pPr marL="0" indent="0" algn="ctr">
              <a:buNone/>
            </a:pPr>
            <a:r>
              <a:rPr lang="en-US" b="1" err="1">
                <a:latin typeface="Lato"/>
                <a:ea typeface="Lato"/>
                <a:cs typeface="Lato"/>
              </a:rPr>
              <a:t>Mrs</a:t>
            </a:r>
            <a:r>
              <a:rPr lang="en-US" b="1">
                <a:latin typeface="Lato"/>
                <a:ea typeface="Lato"/>
                <a:cs typeface="Lato"/>
              </a:rPr>
              <a:t> Rayner &amp; Miss Bland</a:t>
            </a:r>
          </a:p>
          <a:p>
            <a:endParaRPr lang="en-GB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0919" y="228583"/>
            <a:ext cx="7932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>
                <a:solidFill>
                  <a:srgbClr val="BD8648"/>
                </a:solidFill>
                <a:latin typeface="Raleway" panose="020B0503030101060003" pitchFamily="34" charset="0"/>
                <a:ea typeface="Lato" panose="020F0502020204030203" pitchFamily="34" charset="0"/>
                <a:cs typeface="Lato" panose="020F0502020204030203" pitchFamily="34" charset="0"/>
              </a:rPr>
              <a:t>Pastoral Team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8456" y="6300727"/>
            <a:ext cx="2491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Creating Futures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E402EA-38ED-BEF2-E819-B44639092F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2563" y="6174617"/>
            <a:ext cx="1774090" cy="652329"/>
          </a:xfrm>
          <a:prstGeom prst="rect">
            <a:avLst/>
          </a:prstGeom>
        </p:spPr>
      </p:pic>
      <p:pic>
        <p:nvPicPr>
          <p:cNvPr id="6" name="Picture 5" descr="A child and child in a lab&#10;&#10;Description automatically generated">
            <a:extLst>
              <a:ext uri="{FF2B5EF4-FFF2-40B4-BE49-F238E27FC236}">
                <a16:creationId xmlns:a16="http://schemas.microsoft.com/office/drawing/2014/main" id="{70E2AFDE-CAFB-351C-DBDD-89B88537A22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311" y="1354076"/>
            <a:ext cx="3836484" cy="4247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8429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7C219D-FA86-9007-8DE0-051FC36AF1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B79C7F0C-5AF5-9CE2-8652-3304002913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4880"/>
            <a:ext cx="12205250" cy="87180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701464-9BCF-53AE-733A-C800308F37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919" y="1248254"/>
            <a:ext cx="648633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>
                <a:latin typeface="Lato"/>
                <a:ea typeface="Lato"/>
                <a:cs typeface="Lato"/>
              </a:rPr>
              <a:t>Wednesday 8 July &amp; Thursday 9 July</a:t>
            </a:r>
          </a:p>
          <a:p>
            <a:pPr marL="457200" indent="-457200"/>
            <a:r>
              <a:rPr lang="en-US" b="1">
                <a:latin typeface="Lato"/>
                <a:ea typeface="Lato"/>
                <a:cs typeface="Lato"/>
              </a:rPr>
              <a:t>Arrive by 8:35am </a:t>
            </a:r>
            <a:endParaRPr lang="en-US" b="1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457200" indent="-457200"/>
            <a:r>
              <a:rPr lang="en-US" b="1">
                <a:latin typeface="Lato"/>
                <a:ea typeface="Lato"/>
                <a:cs typeface="Lato"/>
              </a:rPr>
              <a:t>Tutor time</a:t>
            </a:r>
            <a:endParaRPr lang="en-US" b="1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457200" indent="-457200"/>
            <a:r>
              <a:rPr lang="en-US" b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Lessons</a:t>
            </a:r>
          </a:p>
          <a:p>
            <a:pPr marL="457200" indent="-457200"/>
            <a:r>
              <a:rPr lang="en-US" b="1">
                <a:latin typeface="Lato"/>
                <a:ea typeface="Lato"/>
                <a:cs typeface="Lato"/>
              </a:rPr>
              <a:t>2:40pm finish</a:t>
            </a:r>
            <a:endParaRPr lang="en-US" b="1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457200" indent="-457200"/>
            <a:endParaRPr lang="en-US" b="1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457200" indent="-457200"/>
            <a:endParaRPr lang="en-US" b="1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0" indent="0" algn="ctr">
              <a:buNone/>
            </a:pPr>
            <a:endParaRPr lang="en-US" b="1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endParaRPr lang="en-GB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48A9529-CBB5-8474-62E6-4AD21F09BF46}"/>
              </a:ext>
            </a:extLst>
          </p:cNvPr>
          <p:cNvSpPr txBox="1"/>
          <p:nvPr/>
        </p:nvSpPr>
        <p:spPr>
          <a:xfrm>
            <a:off x="660919" y="228583"/>
            <a:ext cx="7932575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600" b="1">
                <a:solidFill>
                  <a:srgbClr val="BD8648"/>
                </a:solidFill>
                <a:latin typeface="Raleway"/>
                <a:ea typeface="Lato"/>
                <a:cs typeface="Lato"/>
              </a:rPr>
              <a:t>Transition Days</a:t>
            </a:r>
            <a:endParaRPr lang="en-GB" sz="3600" b="1">
              <a:solidFill>
                <a:srgbClr val="BD8648"/>
              </a:solidFill>
              <a:latin typeface="Raleway" panose="020B05030301010600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2650927-B551-A3AB-B6AB-F7FEEB6F8361}"/>
              </a:ext>
            </a:extLst>
          </p:cNvPr>
          <p:cNvSpPr txBox="1"/>
          <p:nvPr/>
        </p:nvSpPr>
        <p:spPr>
          <a:xfrm>
            <a:off x="348456" y="6300727"/>
            <a:ext cx="2491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Creating  Futures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CF259E-E8C6-A7AF-075C-513550111F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28580" y="6140818"/>
            <a:ext cx="1774090" cy="652329"/>
          </a:xfrm>
          <a:prstGeom prst="rect">
            <a:avLst/>
          </a:prstGeom>
        </p:spPr>
      </p:pic>
      <p:pic>
        <p:nvPicPr>
          <p:cNvPr id="6" name="Picture 5" descr="A person wearing headphones and using a sound board&#10;&#10;Description automatically generated">
            <a:extLst>
              <a:ext uri="{FF2B5EF4-FFF2-40B4-BE49-F238E27FC236}">
                <a16:creationId xmlns:a16="http://schemas.microsoft.com/office/drawing/2014/main" id="{2716B33D-E69A-679D-4F72-933D7766104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5573" y="1248254"/>
            <a:ext cx="3853499" cy="426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0396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4880"/>
            <a:ext cx="12205250" cy="87180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6272" y="1354076"/>
            <a:ext cx="6740381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6600">
                <a:latin typeface="Lato"/>
                <a:ea typeface="Lato"/>
                <a:cs typeface="Lato"/>
              </a:rPr>
              <a:t>Wednesday </a:t>
            </a:r>
            <a:endParaRPr lang="en-US"/>
          </a:p>
          <a:p>
            <a:pPr marL="0" indent="0" algn="ctr">
              <a:buNone/>
            </a:pPr>
            <a:r>
              <a:rPr lang="en-US" sz="6600">
                <a:latin typeface="Lato"/>
                <a:ea typeface="Lato"/>
                <a:cs typeface="Lato"/>
              </a:rPr>
              <a:t>2  September 2026</a:t>
            </a:r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60919" y="228583"/>
            <a:ext cx="7932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>
                <a:solidFill>
                  <a:srgbClr val="BD8648"/>
                </a:solidFill>
                <a:latin typeface="Raleway" panose="020B0503030101060003" pitchFamily="34" charset="0"/>
                <a:ea typeface="Lato" panose="020F0502020204030203" pitchFamily="34" charset="0"/>
                <a:cs typeface="Lato" panose="020F0502020204030203" pitchFamily="34" charset="0"/>
              </a:rPr>
              <a:t>Start of Term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8456" y="6300727"/>
            <a:ext cx="2491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Creating Futures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E402EA-38ED-BEF2-E819-B44639092F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2563" y="6174617"/>
            <a:ext cx="1774090" cy="652329"/>
          </a:xfrm>
          <a:prstGeom prst="rect">
            <a:avLst/>
          </a:prstGeom>
        </p:spPr>
      </p:pic>
      <p:pic>
        <p:nvPicPr>
          <p:cNvPr id="6" name="Picture 5" descr="A child reading a book in a library&#10;&#10;Description automatically generated">
            <a:extLst>
              <a:ext uri="{FF2B5EF4-FFF2-40B4-BE49-F238E27FC236}">
                <a16:creationId xmlns:a16="http://schemas.microsoft.com/office/drawing/2014/main" id="{00B2CC62-97BB-5369-A471-C4D4DCDCA55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795" y="1354076"/>
            <a:ext cx="3836484" cy="4247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9948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F3D089-7DE2-18B0-F456-32ACF7E7ED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638A44-2318-0465-7E0A-FA58E71D56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2147" y="1030117"/>
            <a:ext cx="10515600" cy="2852737"/>
          </a:xfrm>
        </p:spPr>
        <p:txBody>
          <a:bodyPr>
            <a:normAutofit/>
          </a:bodyPr>
          <a:lstStyle/>
          <a:p>
            <a:r>
              <a:rPr lang="en-US" err="1"/>
              <a:t>Mr</a:t>
            </a:r>
            <a:r>
              <a:rPr lang="en-US"/>
              <a:t> G Mather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76742D-62E2-3EC2-9997-6292D48DC5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2147" y="4424706"/>
            <a:ext cx="10515600" cy="150018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>
                <a:solidFill>
                  <a:srgbClr val="000000"/>
                </a:solidFill>
                <a:latin typeface="Lato"/>
              </a:rPr>
              <a:t>Deputy Principal </a:t>
            </a:r>
          </a:p>
          <a:p>
            <a:r>
              <a:rPr lang="en-GB" sz="4000">
                <a:solidFill>
                  <a:srgbClr val="000000"/>
                </a:solidFill>
                <a:latin typeface="Lato"/>
              </a:rPr>
              <a:t>Inclusion &amp; Student Experience</a:t>
            </a:r>
            <a:endParaRPr lang="en-US" sz="400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6120C1C-67B1-C89E-6D40-55E998162547}"/>
              </a:ext>
            </a:extLst>
          </p:cNvPr>
          <p:cNvGrpSpPr/>
          <p:nvPr/>
        </p:nvGrpSpPr>
        <p:grpSpPr>
          <a:xfrm>
            <a:off x="0" y="6064880"/>
            <a:ext cx="12205250" cy="871804"/>
            <a:chOff x="0" y="6064880"/>
            <a:chExt cx="12205250" cy="871804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6AF1C2CD-8100-B2C6-E703-403C7969361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064880"/>
              <a:ext cx="12205250" cy="871804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A698C00-D843-FEC1-72AE-1C0B697DE145}"/>
                </a:ext>
              </a:extLst>
            </p:cNvPr>
            <p:cNvSpPr txBox="1"/>
            <p:nvPr/>
          </p:nvSpPr>
          <p:spPr>
            <a:xfrm>
              <a:off x="348456" y="6300727"/>
              <a:ext cx="249127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>
                  <a:solidFill>
                    <a:schemeClr val="bg1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Creating Futures</a:t>
              </a:r>
            </a:p>
          </p:txBody>
        </p:sp>
        <p:pic>
          <p:nvPicPr>
            <p:cNvPr id="7" name="Picture 6" descr="A black background with white text&#10;&#10;Description automatically generated">
              <a:extLst>
                <a:ext uri="{FF2B5EF4-FFF2-40B4-BE49-F238E27FC236}">
                  <a16:creationId xmlns:a16="http://schemas.microsoft.com/office/drawing/2014/main" id="{F012F3ED-7428-9A4B-609B-AA345996238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02101" y="6173252"/>
              <a:ext cx="1774552" cy="655059"/>
            </a:xfrm>
            <a:prstGeom prst="rect">
              <a:avLst/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19FC15CD-BA3F-5944-9D3A-79C8990BE9F8}"/>
              </a:ext>
            </a:extLst>
          </p:cNvPr>
          <p:cNvSpPr txBox="1"/>
          <p:nvPr/>
        </p:nvSpPr>
        <p:spPr>
          <a:xfrm>
            <a:off x="3051110" y="3281656"/>
            <a:ext cx="61022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181854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4880"/>
            <a:ext cx="12205250" cy="87180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919" y="1248254"/>
            <a:ext cx="648633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US" b="1">
                <a:latin typeface="Lato"/>
                <a:ea typeface="Lato"/>
                <a:cs typeface="Lato"/>
              </a:rPr>
              <a:t>SENCO</a:t>
            </a:r>
          </a:p>
          <a:p>
            <a:pPr marL="0" indent="0" algn="ctr">
              <a:buNone/>
            </a:pPr>
            <a:endParaRPr lang="en-US" b="1">
              <a:latin typeface="Lato"/>
              <a:ea typeface="Lato"/>
              <a:cs typeface="Lato"/>
            </a:endParaRPr>
          </a:p>
          <a:p>
            <a:pPr marL="0" indent="0" algn="ctr">
              <a:buNone/>
            </a:pPr>
            <a:r>
              <a:rPr lang="en-US" err="1">
                <a:latin typeface="Lato"/>
                <a:ea typeface="Lato"/>
                <a:cs typeface="Lato"/>
              </a:rPr>
              <a:t>Ms</a:t>
            </a:r>
            <a:r>
              <a:rPr lang="en-US">
                <a:latin typeface="Lato"/>
                <a:ea typeface="Lato"/>
                <a:cs typeface="Lato"/>
              </a:rPr>
              <a:t> R </a:t>
            </a:r>
            <a:r>
              <a:rPr lang="en-US" err="1">
                <a:latin typeface="Lato"/>
                <a:ea typeface="Lato"/>
                <a:cs typeface="Lato"/>
              </a:rPr>
              <a:t>Coady</a:t>
            </a:r>
            <a:endParaRPr lang="en-US"/>
          </a:p>
          <a:p>
            <a:pPr marL="0" indent="0" algn="ctr">
              <a:buNone/>
            </a:pPr>
            <a:endParaRPr lang="en-US">
              <a:latin typeface="Lato"/>
              <a:ea typeface="Lato"/>
              <a:cs typeface="Lato"/>
            </a:endParaRPr>
          </a:p>
          <a:p>
            <a:pPr marL="0" indent="0" algn="ctr">
              <a:buNone/>
            </a:pPr>
            <a:r>
              <a:rPr lang="en-US" b="1">
                <a:latin typeface="Lato"/>
                <a:ea typeface="Lato"/>
                <a:cs typeface="Lato"/>
              </a:rPr>
              <a:t>Associate Leader SEND</a:t>
            </a:r>
          </a:p>
          <a:p>
            <a:pPr marL="0" indent="0" algn="ctr">
              <a:buNone/>
            </a:pPr>
            <a:endParaRPr lang="en-US" b="1">
              <a:latin typeface="Lato"/>
              <a:ea typeface="Lato"/>
              <a:cs typeface="Lato"/>
            </a:endParaRPr>
          </a:p>
          <a:p>
            <a:pPr marL="0" indent="0" algn="ctr">
              <a:buNone/>
            </a:pPr>
            <a:r>
              <a:rPr lang="en-US" err="1">
                <a:latin typeface="Lato"/>
                <a:ea typeface="Lato"/>
                <a:cs typeface="Lato"/>
              </a:rPr>
              <a:t>Mr</a:t>
            </a:r>
            <a:r>
              <a:rPr lang="en-US">
                <a:latin typeface="Lato"/>
                <a:ea typeface="Lato"/>
                <a:cs typeface="Lato"/>
              </a:rPr>
              <a:t> M Harrison</a:t>
            </a:r>
            <a:endParaRPr lang="en-US"/>
          </a:p>
          <a:p>
            <a:endParaRPr lang="en-GB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0919" y="228583"/>
            <a:ext cx="7932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>
                <a:solidFill>
                  <a:srgbClr val="BD8648"/>
                </a:solidFill>
                <a:latin typeface="Raleway" panose="020B0503030101060003" pitchFamily="34" charset="0"/>
                <a:ea typeface="Lato" panose="020F0502020204030203" pitchFamily="34" charset="0"/>
                <a:cs typeface="Lato" panose="020F0502020204030203" pitchFamily="34" charset="0"/>
              </a:rPr>
              <a:t>Student Support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8456" y="6300727"/>
            <a:ext cx="2491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Creating  Futures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06A790-82A7-8DF3-5D89-1CD6289F58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28580" y="6140818"/>
            <a:ext cx="1774090" cy="652329"/>
          </a:xfrm>
          <a:prstGeom prst="rect">
            <a:avLst/>
          </a:prstGeom>
        </p:spPr>
      </p:pic>
      <p:pic>
        <p:nvPicPr>
          <p:cNvPr id="6" name="Picture 5" descr="A person wearing headphones and using a sound board&#10;&#10;Description automatically generated">
            <a:extLst>
              <a:ext uri="{FF2B5EF4-FFF2-40B4-BE49-F238E27FC236}">
                <a16:creationId xmlns:a16="http://schemas.microsoft.com/office/drawing/2014/main" id="{12E94A25-7C41-45FB-0685-498FE5CFE41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5573" y="1248254"/>
            <a:ext cx="3853499" cy="426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7075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4880"/>
            <a:ext cx="12205250" cy="87180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919" y="979740"/>
            <a:ext cx="10815734" cy="4924652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sz="2800" b="1">
                <a:solidFill>
                  <a:srgbClr val="002060"/>
                </a:solidFill>
                <a:latin typeface="Lato"/>
                <a:ea typeface="Lato"/>
                <a:cs typeface="Lato"/>
              </a:rPr>
              <a:t>Mental Health Champion and Student Wellbeing Co-</a:t>
            </a:r>
            <a:r>
              <a:rPr lang="en-US" sz="2800" b="1" err="1">
                <a:solidFill>
                  <a:srgbClr val="002060"/>
                </a:solidFill>
                <a:latin typeface="Lato"/>
                <a:ea typeface="Lato"/>
                <a:cs typeface="Lato"/>
              </a:rPr>
              <a:t>ordinator</a:t>
            </a:r>
            <a:r>
              <a:rPr lang="en-US" sz="2800" b="1">
                <a:solidFill>
                  <a:srgbClr val="002060"/>
                </a:solidFill>
                <a:latin typeface="Lato"/>
                <a:ea typeface="Lato"/>
                <a:cs typeface="Lato"/>
              </a:rPr>
              <a:t> – </a:t>
            </a:r>
            <a:r>
              <a:rPr lang="en-US" sz="2800" b="1" err="1">
                <a:solidFill>
                  <a:srgbClr val="002060"/>
                </a:solidFill>
                <a:latin typeface="Lato"/>
                <a:ea typeface="Lato"/>
                <a:cs typeface="Lato"/>
              </a:rPr>
              <a:t>Mr</a:t>
            </a:r>
            <a:r>
              <a:rPr lang="en-US" sz="2800" b="1">
                <a:solidFill>
                  <a:srgbClr val="002060"/>
                </a:solidFill>
                <a:latin typeface="Lato"/>
                <a:ea typeface="Lato"/>
                <a:cs typeface="Lato"/>
              </a:rPr>
              <a:t> Mitchell</a:t>
            </a:r>
          </a:p>
          <a:p>
            <a:r>
              <a:rPr lang="en-US" sz="2800" b="1">
                <a:solidFill>
                  <a:srgbClr val="002060"/>
                </a:solidFill>
                <a:latin typeface="Lato"/>
                <a:ea typeface="Lato"/>
                <a:cs typeface="Lato"/>
              </a:rPr>
              <a:t>Key workers for students with Special Educational Needs</a:t>
            </a:r>
          </a:p>
          <a:p>
            <a:r>
              <a:rPr lang="en-US" b="1">
                <a:solidFill>
                  <a:srgbClr val="002060"/>
                </a:solidFill>
                <a:latin typeface="Lato"/>
                <a:ea typeface="Lato"/>
                <a:cs typeface="Lato"/>
              </a:rPr>
              <a:t>Designated person for Children in Care /previously in care</a:t>
            </a:r>
          </a:p>
          <a:p>
            <a:r>
              <a:rPr lang="en-US" b="1">
                <a:solidFill>
                  <a:srgbClr val="002060"/>
                </a:solidFill>
                <a:latin typeface="Lato"/>
                <a:ea typeface="Lato"/>
                <a:cs typeface="Lato"/>
              </a:rPr>
              <a:t>Young Carers</a:t>
            </a:r>
          </a:p>
          <a:p>
            <a:r>
              <a:rPr lang="en-US" sz="2800" b="1">
                <a:solidFill>
                  <a:srgbClr val="002060"/>
                </a:solidFill>
                <a:latin typeface="Lato"/>
                <a:ea typeface="Lato"/>
                <a:cs typeface="Lato"/>
              </a:rPr>
              <a:t>School Counsellors – Miss Wright and </a:t>
            </a:r>
            <a:r>
              <a:rPr lang="en-US" sz="2800" b="1" err="1">
                <a:solidFill>
                  <a:srgbClr val="002060"/>
                </a:solidFill>
                <a:latin typeface="Lato"/>
                <a:ea typeface="Lato"/>
                <a:cs typeface="Lato"/>
              </a:rPr>
              <a:t>Mrs</a:t>
            </a:r>
            <a:r>
              <a:rPr lang="en-US" sz="2800" b="1">
                <a:solidFill>
                  <a:srgbClr val="002060"/>
                </a:solidFill>
                <a:latin typeface="Lato"/>
                <a:ea typeface="Lato"/>
                <a:cs typeface="Lato"/>
              </a:rPr>
              <a:t> Wright</a:t>
            </a:r>
          </a:p>
          <a:p>
            <a:r>
              <a:rPr lang="en-US" sz="2800" b="1">
                <a:solidFill>
                  <a:srgbClr val="002060"/>
                </a:solidFill>
                <a:latin typeface="Lato"/>
                <a:ea typeface="Lato"/>
                <a:cs typeface="Lato"/>
              </a:rPr>
              <a:t>Trauma informed </a:t>
            </a:r>
            <a:r>
              <a:rPr lang="en-US" b="1">
                <a:solidFill>
                  <a:srgbClr val="002060"/>
                </a:solidFill>
                <a:latin typeface="Lato"/>
                <a:ea typeface="Lato"/>
                <a:cs typeface="Lato"/>
              </a:rPr>
              <a:t>and relational approach</a:t>
            </a:r>
            <a:r>
              <a:rPr lang="en-US" sz="2800" b="1">
                <a:solidFill>
                  <a:srgbClr val="002060"/>
                </a:solidFill>
                <a:latin typeface="Lato"/>
                <a:ea typeface="Lato"/>
                <a:cs typeface="Lato"/>
              </a:rPr>
              <a:t> to supporting students</a:t>
            </a:r>
          </a:p>
          <a:p>
            <a:r>
              <a:rPr lang="en-US" b="1">
                <a:solidFill>
                  <a:srgbClr val="002060"/>
                </a:solidFill>
                <a:latin typeface="Lato"/>
                <a:ea typeface="Lato"/>
                <a:cs typeface="Lato"/>
              </a:rPr>
              <a:t>Numeracy and Literacy programme</a:t>
            </a:r>
            <a:endParaRPr lang="en-US" sz="2800" b="1">
              <a:solidFill>
                <a:srgbClr val="002060"/>
              </a:solidFill>
              <a:latin typeface="Lato"/>
              <a:ea typeface="Lato"/>
              <a:cs typeface="Lato"/>
            </a:endParaRPr>
          </a:p>
          <a:p>
            <a:r>
              <a:rPr lang="en-US" sz="2800" b="1">
                <a:solidFill>
                  <a:srgbClr val="002060"/>
                </a:solidFill>
                <a:latin typeface="Lato"/>
                <a:ea typeface="Lato"/>
                <a:cs typeface="Lato"/>
              </a:rPr>
              <a:t>Excellent mechanisms to safeguard students </a:t>
            </a:r>
          </a:p>
          <a:p>
            <a:r>
              <a:rPr lang="en-US" sz="2800" b="1">
                <a:solidFill>
                  <a:srgbClr val="002060"/>
                </a:solidFill>
                <a:latin typeface="Lato"/>
                <a:ea typeface="Lato"/>
                <a:cs typeface="Lato"/>
              </a:rPr>
              <a:t>Multi-agency approach to supporting students and their families</a:t>
            </a:r>
          </a:p>
          <a:p>
            <a:r>
              <a:rPr lang="en-US" b="1">
                <a:solidFill>
                  <a:srgbClr val="002060"/>
                </a:solidFill>
                <a:latin typeface="Lato"/>
                <a:ea typeface="Lato"/>
                <a:cs typeface="Lato"/>
              </a:rPr>
              <a:t>PRAISE code </a:t>
            </a:r>
            <a:endParaRPr lang="en-US" b="1">
              <a:solidFill>
                <a:srgbClr val="002060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endParaRPr lang="en-GB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0919" y="228583"/>
            <a:ext cx="7932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>
                <a:solidFill>
                  <a:srgbClr val="BD8648"/>
                </a:solidFill>
                <a:latin typeface="Raleway" panose="020B0503030101060003" pitchFamily="34" charset="0"/>
                <a:ea typeface="Lato" panose="020F0502020204030203" pitchFamily="34" charset="0"/>
                <a:cs typeface="Lato" panose="020F0502020204030203" pitchFamily="34" charset="0"/>
              </a:rPr>
              <a:t>Student Wellbeing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8456" y="6300727"/>
            <a:ext cx="2491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Creating Futures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C02C3BA-3930-C597-00EF-C28E534956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2563" y="6174617"/>
            <a:ext cx="1774090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9126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4880"/>
            <a:ext cx="12205250" cy="87180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6491" y="1248254"/>
            <a:ext cx="10870162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Please e-mail to request further communication with the Student Support.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Thank you,</a:t>
            </a:r>
          </a:p>
          <a:p>
            <a:pPr marL="0" indent="0">
              <a:buNone/>
            </a:pPr>
            <a:r>
              <a:rPr lang="en-GB"/>
              <a:t>The Student Support Base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 sz="4000">
                <a:hlinkClick r:id="rId3"/>
              </a:rPr>
              <a:t>studentsupportbase@ga.newcastle.sch.uk</a:t>
            </a:r>
            <a:r>
              <a:rPr lang="en-GB" sz="4000"/>
              <a:t>  </a:t>
            </a:r>
            <a:endParaRPr lang="en-GB" sz="4000" dirty="0">
              <a:ea typeface="Calibri"/>
              <a:cs typeface="Calibri"/>
            </a:endParaRPr>
          </a:p>
          <a:p>
            <a:endParaRPr lang="en-GB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0919" y="228583"/>
            <a:ext cx="108701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>
                <a:solidFill>
                  <a:srgbClr val="BD8648"/>
                </a:solidFill>
                <a:latin typeface="Raleway" panose="020B0503030101060003" pitchFamily="34" charset="0"/>
                <a:ea typeface="Lato" panose="020F0502020204030203" pitchFamily="34" charset="0"/>
                <a:cs typeface="Lato" panose="020F0502020204030203" pitchFamily="34" charset="0"/>
              </a:rPr>
              <a:t>Gosforth Academy Student Support Base (SEND)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8456" y="6300727"/>
            <a:ext cx="2491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Create Your Future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C02C3BA-3930-C597-00EF-C28E534956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02563" y="6174617"/>
            <a:ext cx="1774090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1961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16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719951"/>
            <a:ext cx="9144000" cy="1655762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</a:pPr>
            <a:r>
              <a:rPr lang="en-GB" sz="4000" b="1">
                <a:solidFill>
                  <a:srgbClr val="BD8648"/>
                </a:solidFill>
                <a:latin typeface="Raleway" panose="020B05030301010600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Creating Futures </a:t>
            </a:r>
          </a:p>
        </p:txBody>
      </p:sp>
      <p:pic>
        <p:nvPicPr>
          <p:cNvPr id="5" name="Picture 4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24EA369C-BBF5-091D-AAD4-303CF442C5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031" y="1495542"/>
            <a:ext cx="6502734" cy="2400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9288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2CA241DFC67AA4F8DC5429F791FE1FA" ma:contentTypeVersion="12" ma:contentTypeDescription="Create a new document." ma:contentTypeScope="" ma:versionID="659935b3581d6ccfd9b9708dc0e15dd5">
  <xsd:schema xmlns:xsd="http://www.w3.org/2001/XMLSchema" xmlns:xs="http://www.w3.org/2001/XMLSchema" xmlns:p="http://schemas.microsoft.com/office/2006/metadata/properties" xmlns:ns2="2cca1219-f71f-4f93-baca-c764223bfa67" xmlns:ns3="0eef70a7-9209-45b8-92f2-2c02e64a936c" targetNamespace="http://schemas.microsoft.com/office/2006/metadata/properties" ma:root="true" ma:fieldsID="9109fb6f1b656a1f7f50b20600264289" ns2:_="" ns3:_="">
    <xsd:import namespace="2cca1219-f71f-4f93-baca-c764223bfa67"/>
    <xsd:import namespace="0eef70a7-9209-45b8-92f2-2c02e64a936c"/>
    <xsd:element name="properties">
      <xsd:complexType>
        <xsd:sequence>
          <xsd:element name="documentManagement">
            <xsd:complexType>
              <xsd:all>
                <xsd:element ref="ns2:Download" minOccurs="0"/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ca1219-f71f-4f93-baca-c764223bfa67" elementFormDefault="qualified">
    <xsd:import namespace="http://schemas.microsoft.com/office/2006/documentManagement/types"/>
    <xsd:import namespace="http://schemas.microsoft.com/office/infopath/2007/PartnerControls"/>
    <xsd:element name="Download" ma:index="8" nillable="true" ma:displayName="Download" ma:description="Download" ma:format="Hyperlink" ma:internalName="Download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10" nillable="true" ma:taxonomy="true" ma:internalName="lcf76f155ced4ddcb4097134ff3c332f" ma:taxonomyFieldName="MediaServiceImageTags" ma:displayName="Image Tags" ma:readOnly="false" ma:fieldId="{5cf76f15-5ced-4ddc-b409-7134ff3c332f}" ma:taxonomyMulti="true" ma:sspId="a72bb472-3a9c-4f56-9e6f-fdae2be011a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ef70a7-9209-45b8-92f2-2c02e64a936c" elementFormDefault="qualified">
    <xsd:import namespace="http://schemas.microsoft.com/office/2006/documentManagement/types"/>
    <xsd:import namespace="http://schemas.microsoft.com/office/infopath/2007/PartnerControls"/>
    <xsd:element name="TaxCatchAll" ma:index="11" nillable="true" ma:displayName="Taxonomy Catch All Column" ma:hidden="true" ma:list="{436931f2-704a-4988-9c14-13a9b21dca09}" ma:internalName="TaxCatchAll" ma:showField="CatchAllData" ma:web="0eef70a7-9209-45b8-92f2-2c02e64a93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ownload xmlns="2cca1219-f71f-4f93-baca-c764223bfa67">
      <Url xsi:nil="true"/>
      <Description xsi:nil="true"/>
    </Download>
    <TaxCatchAll xmlns="0eef70a7-9209-45b8-92f2-2c02e64a936c" xsi:nil="true"/>
    <lcf76f155ced4ddcb4097134ff3c332f xmlns="2cca1219-f71f-4f93-baca-c764223bfa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401E262-FEC7-4EB7-90DE-853BB9EC1DD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D88CB17-A5BD-47F1-8641-3688A98DEEB7}">
  <ds:schemaRefs>
    <ds:schemaRef ds:uri="0eef70a7-9209-45b8-92f2-2c02e64a936c"/>
    <ds:schemaRef ds:uri="2cca1219-f71f-4f93-baca-c764223bfa6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0375DF77-F600-4A06-972B-F43A9A6C85DA}">
  <ds:schemaRefs>
    <ds:schemaRef ds:uri="0eef70a7-9209-45b8-92f2-2c02e64a936c"/>
    <ds:schemaRef ds:uri="2cca1219-f71f-4f93-baca-c764223bfa67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1430</Words>
  <Application>Microsoft Office PowerPoint</Application>
  <PresentationFormat>Widescreen</PresentationFormat>
  <Paragraphs>239</Paragraphs>
  <Slides>30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9" baseType="lpstr">
      <vt:lpstr>Arial</vt:lpstr>
      <vt:lpstr>Arial,Sans-Serif</vt:lpstr>
      <vt:lpstr>Calibri</vt:lpstr>
      <vt:lpstr>Calibri Light</vt:lpstr>
      <vt:lpstr>Courier New</vt:lpstr>
      <vt:lpstr>Lato</vt:lpstr>
      <vt:lpstr>Montserrat</vt:lpstr>
      <vt:lpstr>Raleway</vt:lpstr>
      <vt:lpstr>Office Theme</vt:lpstr>
      <vt:lpstr>PowerPoint Presentation</vt:lpstr>
      <vt:lpstr>Mr P Chahal</vt:lpstr>
      <vt:lpstr>PowerPoint Presentation</vt:lpstr>
      <vt:lpstr>PowerPoint Presentation</vt:lpstr>
      <vt:lpstr>PowerPoint Presentation</vt:lpstr>
      <vt:lpstr>Mr P Snowdon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Mrs R Marklew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Mr G Mather</vt:lpstr>
      <vt:lpstr>PowerPoint Presentation</vt:lpstr>
      <vt:lpstr>PowerPoint Presentation</vt:lpstr>
      <vt:lpstr>PowerPoint Presentation</vt:lpstr>
      <vt:lpstr>PowerPoint Presentation</vt:lpstr>
    </vt:vector>
  </TitlesOfParts>
  <Company>Heaton Manor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Cairns, Alison</dc:creator>
  <cp:lastModifiedBy>Marklew, Ruth</cp:lastModifiedBy>
  <cp:revision>6</cp:revision>
  <cp:lastPrinted>2025-07-09T14:28:19Z</cp:lastPrinted>
  <dcterms:created xsi:type="dcterms:W3CDTF">2023-10-11T10:43:56Z</dcterms:created>
  <dcterms:modified xsi:type="dcterms:W3CDTF">2026-07-02T10:28:15Z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0x01010012CA241DFC67AA4F8DC5429F791FE1FA</vt:lpwstr>
  </property>
</Properties>
</file>