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78" r:id="rId6"/>
    <p:sldId id="290" r:id="rId7"/>
    <p:sldId id="291" r:id="rId8"/>
    <p:sldId id="292" r:id="rId9"/>
    <p:sldId id="293" r:id="rId10"/>
    <p:sldId id="294" r:id="rId11"/>
    <p:sldId id="288"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D8648"/>
    <a:srgbClr val="0A163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p:scale>
          <a:sx n="82" d="100"/>
          <a:sy n="82" d="100"/>
        </p:scale>
        <p:origin x="1002" y="77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87097A8-56C7-4DF3-BAAE-F47A5EE74E54}" type="datetimeFigureOut">
              <a:rPr lang="en-GB" smtClean="0"/>
              <a:t>23/01/2025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5AA5F1-2CBF-420D-9B71-339FB16761AD}" type="slidenum">
              <a:rPr lang="en-GB" smtClean="0"/>
              <a:t>‹#›</a:t>
            </a:fld>
            <a:endParaRPr lang="en-GB"/>
          </a:p>
        </p:txBody>
      </p:sp>
    </p:spTree>
    <p:extLst>
      <p:ext uri="{BB962C8B-B14F-4D97-AF65-F5344CB8AC3E}">
        <p14:creationId xmlns:p14="http://schemas.microsoft.com/office/powerpoint/2010/main" val="2509483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87097A8-56C7-4DF3-BAAE-F47A5EE74E54}" type="datetimeFigureOut">
              <a:rPr lang="en-GB" smtClean="0"/>
              <a:t>23/01/2025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5AA5F1-2CBF-420D-9B71-339FB16761AD}" type="slidenum">
              <a:rPr lang="en-GB" smtClean="0"/>
              <a:t>‹#›</a:t>
            </a:fld>
            <a:endParaRPr lang="en-GB"/>
          </a:p>
        </p:txBody>
      </p:sp>
    </p:spTree>
    <p:extLst>
      <p:ext uri="{BB962C8B-B14F-4D97-AF65-F5344CB8AC3E}">
        <p14:creationId xmlns:p14="http://schemas.microsoft.com/office/powerpoint/2010/main" val="7517380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87097A8-56C7-4DF3-BAAE-F47A5EE74E54}" type="datetimeFigureOut">
              <a:rPr lang="en-GB" smtClean="0"/>
              <a:t>23/01/2025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5AA5F1-2CBF-420D-9B71-339FB16761AD}" type="slidenum">
              <a:rPr lang="en-GB" smtClean="0"/>
              <a:t>‹#›</a:t>
            </a:fld>
            <a:endParaRPr lang="en-GB"/>
          </a:p>
        </p:txBody>
      </p:sp>
    </p:spTree>
    <p:extLst>
      <p:ext uri="{BB962C8B-B14F-4D97-AF65-F5344CB8AC3E}">
        <p14:creationId xmlns:p14="http://schemas.microsoft.com/office/powerpoint/2010/main" val="31423936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87097A8-56C7-4DF3-BAAE-F47A5EE74E54}" type="datetimeFigureOut">
              <a:rPr lang="en-GB" smtClean="0"/>
              <a:t>23/01/2025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5AA5F1-2CBF-420D-9B71-339FB16761AD}" type="slidenum">
              <a:rPr lang="en-GB" smtClean="0"/>
              <a:t>‹#›</a:t>
            </a:fld>
            <a:endParaRPr lang="en-GB"/>
          </a:p>
        </p:txBody>
      </p:sp>
    </p:spTree>
    <p:extLst>
      <p:ext uri="{BB962C8B-B14F-4D97-AF65-F5344CB8AC3E}">
        <p14:creationId xmlns:p14="http://schemas.microsoft.com/office/powerpoint/2010/main" val="20076881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87097A8-56C7-4DF3-BAAE-F47A5EE74E54}" type="datetimeFigureOut">
              <a:rPr lang="en-GB" smtClean="0"/>
              <a:t>23/01/2025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75AA5F1-2CBF-420D-9B71-339FB16761AD}" type="slidenum">
              <a:rPr lang="en-GB" smtClean="0"/>
              <a:t>‹#›</a:t>
            </a:fld>
            <a:endParaRPr lang="en-GB"/>
          </a:p>
        </p:txBody>
      </p:sp>
    </p:spTree>
    <p:extLst>
      <p:ext uri="{BB962C8B-B14F-4D97-AF65-F5344CB8AC3E}">
        <p14:creationId xmlns:p14="http://schemas.microsoft.com/office/powerpoint/2010/main" val="3748484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87097A8-56C7-4DF3-BAAE-F47A5EE74E54}" type="datetimeFigureOut">
              <a:rPr lang="en-GB" smtClean="0"/>
              <a:t>23/01/2025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75AA5F1-2CBF-420D-9B71-339FB16761AD}" type="slidenum">
              <a:rPr lang="en-GB" smtClean="0"/>
              <a:t>‹#›</a:t>
            </a:fld>
            <a:endParaRPr lang="en-GB"/>
          </a:p>
        </p:txBody>
      </p:sp>
    </p:spTree>
    <p:extLst>
      <p:ext uri="{BB962C8B-B14F-4D97-AF65-F5344CB8AC3E}">
        <p14:creationId xmlns:p14="http://schemas.microsoft.com/office/powerpoint/2010/main" val="18079635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7097A8-56C7-4DF3-BAAE-F47A5EE74E54}" type="datetimeFigureOut">
              <a:rPr lang="en-GB" smtClean="0"/>
              <a:t>23/01/2025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75AA5F1-2CBF-420D-9B71-339FB16761AD}" type="slidenum">
              <a:rPr lang="en-GB" smtClean="0"/>
              <a:t>‹#›</a:t>
            </a:fld>
            <a:endParaRPr lang="en-GB"/>
          </a:p>
        </p:txBody>
      </p:sp>
    </p:spTree>
    <p:extLst>
      <p:ext uri="{BB962C8B-B14F-4D97-AF65-F5344CB8AC3E}">
        <p14:creationId xmlns:p14="http://schemas.microsoft.com/office/powerpoint/2010/main" val="21607810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87097A8-56C7-4DF3-BAAE-F47A5EE74E54}" type="datetimeFigureOut">
              <a:rPr lang="en-GB" smtClean="0"/>
              <a:t>23/01/2025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5AA5F1-2CBF-420D-9B71-339FB16761AD}" type="slidenum">
              <a:rPr lang="en-GB" smtClean="0"/>
              <a:t>‹#›</a:t>
            </a:fld>
            <a:endParaRPr lang="en-GB"/>
          </a:p>
        </p:txBody>
      </p:sp>
    </p:spTree>
    <p:extLst>
      <p:ext uri="{BB962C8B-B14F-4D97-AF65-F5344CB8AC3E}">
        <p14:creationId xmlns:p14="http://schemas.microsoft.com/office/powerpoint/2010/main" val="18568770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87097A8-56C7-4DF3-BAAE-F47A5EE74E54}" type="datetimeFigureOut">
              <a:rPr lang="en-GB" smtClean="0"/>
              <a:t>23/01/2025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5AA5F1-2CBF-420D-9B71-339FB16761AD}" type="slidenum">
              <a:rPr lang="en-GB" smtClean="0"/>
              <a:t>‹#›</a:t>
            </a:fld>
            <a:endParaRPr lang="en-GB"/>
          </a:p>
        </p:txBody>
      </p:sp>
    </p:spTree>
    <p:extLst>
      <p:ext uri="{BB962C8B-B14F-4D97-AF65-F5344CB8AC3E}">
        <p14:creationId xmlns:p14="http://schemas.microsoft.com/office/powerpoint/2010/main" val="24191797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87097A8-56C7-4DF3-BAAE-F47A5EE74E54}" type="datetimeFigureOut">
              <a:rPr lang="en-GB" smtClean="0"/>
              <a:t>23/01/2025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5AA5F1-2CBF-420D-9B71-339FB16761AD}" type="slidenum">
              <a:rPr lang="en-GB" smtClean="0"/>
              <a:t>‹#›</a:t>
            </a:fld>
            <a:endParaRPr lang="en-GB"/>
          </a:p>
        </p:txBody>
      </p:sp>
    </p:spTree>
    <p:extLst>
      <p:ext uri="{BB962C8B-B14F-4D97-AF65-F5344CB8AC3E}">
        <p14:creationId xmlns:p14="http://schemas.microsoft.com/office/powerpoint/2010/main" val="36394816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87097A8-56C7-4DF3-BAAE-F47A5EE74E54}" type="datetimeFigureOut">
              <a:rPr lang="en-GB" smtClean="0"/>
              <a:t>23/01/2025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5AA5F1-2CBF-420D-9B71-339FB16761AD}" type="slidenum">
              <a:rPr lang="en-GB" smtClean="0"/>
              <a:t>‹#›</a:t>
            </a:fld>
            <a:endParaRPr lang="en-GB"/>
          </a:p>
        </p:txBody>
      </p:sp>
    </p:spTree>
    <p:extLst>
      <p:ext uri="{BB962C8B-B14F-4D97-AF65-F5344CB8AC3E}">
        <p14:creationId xmlns:p14="http://schemas.microsoft.com/office/powerpoint/2010/main" val="26180192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7097A8-56C7-4DF3-BAAE-F47A5EE74E54}" type="datetimeFigureOut">
              <a:rPr lang="en-GB" smtClean="0"/>
              <a:t>23/01/2025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5AA5F1-2CBF-420D-9B71-339FB16761AD}" type="slidenum">
              <a:rPr lang="en-GB" smtClean="0"/>
              <a:t>‹#›</a:t>
            </a:fld>
            <a:endParaRPr lang="en-GB"/>
          </a:p>
        </p:txBody>
      </p:sp>
    </p:spTree>
    <p:extLst>
      <p:ext uri="{BB962C8B-B14F-4D97-AF65-F5344CB8AC3E}">
        <p14:creationId xmlns:p14="http://schemas.microsoft.com/office/powerpoint/2010/main" val="41912013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8" Type="http://schemas.openxmlformats.org/officeDocument/2006/relationships/hyperlink" Target="https://www.tlevels.gov.uk/students/subjects" TargetMode="External"/><Relationship Id="rId3" Type="http://schemas.openxmlformats.org/officeDocument/2006/relationships/hyperlink" Target="https://www.prospects.ac.uk/job-profiles/browse-sector/business-consulting-and-management" TargetMode="External"/><Relationship Id="rId7" Type="http://schemas.openxmlformats.org/officeDocument/2006/relationships/hyperlink" Target="https://findapprenticeshiptraining.apprenticeships.education.gov.uk/courses?keyword=business" TargetMode="Externa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hyperlink" Target="https://www.prospects.ac.uk/careers-advice/what-can-i-do-with-my-degree/theology-and-religious-studies" TargetMode="External"/><Relationship Id="rId5" Type="http://schemas.openxmlformats.org/officeDocument/2006/relationships/hyperlink" Target="https://www.prospects.ac.uk/careers-advice/what-can-i-do-with-my-degree/media-studies" TargetMode="External"/><Relationship Id="rId10" Type="http://schemas.openxmlformats.org/officeDocument/2006/relationships/image" Target="../media/image5.jpg"/><Relationship Id="rId4" Type="http://schemas.openxmlformats.org/officeDocument/2006/relationships/hyperlink" Target="https://www.prospects.ac.uk/careers-advice/what-can-i-do-with-my-degree/english" TargetMode="External"/><Relationship Id="rId9"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hyperlink" Target="https://www.prospects.ac.uk/careers-advice/what-can-i-do-with-my-degree/geography" TargetMode="External"/><Relationship Id="rId7" Type="http://schemas.openxmlformats.org/officeDocument/2006/relationships/image" Target="../media/image6.jp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hyperlink" Target="https://www.prospects.ac.uk/careers-advice/what-can-i-do-with-my-degree/mathematics" TargetMode="External"/><Relationship Id="rId4" Type="http://schemas.openxmlformats.org/officeDocument/2006/relationships/hyperlink" Target="https://www.prospects.ac.uk/careers-advice/what-can-i-do-with-my-degree/fine-art"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prospects.ac.uk/careers-advice/what-can-i-do-with-my-degree/drama" TargetMode="External"/><Relationship Id="rId7" Type="http://schemas.openxmlformats.org/officeDocument/2006/relationships/image" Target="../media/image7.jp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hyperlink" Target="https://www.prospects.ac.uk/job-profiles/browse-sector/science-and-pharmaceuticals" TargetMode="External"/><Relationship Id="rId4" Type="http://schemas.openxmlformats.org/officeDocument/2006/relationships/hyperlink" Target="https://www.prospects.ac.uk/careers-advice/what-can-i-do-with-my-degree/music" TargetMode="External"/></Relationships>
</file>

<file path=ppt/slides/_rels/slide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hyperlink" Target="https://www.prospects.ac.uk/careers-advice/what-can-i-do-with-my-degree/health-and-social-care" TargetMode="External"/><Relationship Id="rId7" Type="http://schemas.openxmlformats.org/officeDocument/2006/relationships/hyperlink" Target="https://www.prospects.ac.uk/careers-advice/what-can-i-do-with-my-degree/product-design" TargetMode="Externa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hyperlink" Target="https://www.prospects.ac.uk/careers-advice/what-can-i-do-with-my-degree/sport-and-exercise-science" TargetMode="External"/><Relationship Id="rId5" Type="http://schemas.openxmlformats.org/officeDocument/2006/relationships/hyperlink" Target="https://www.prospects.ac.uk/careers-advice/what-can-i-do-with-my-degree/food-science" TargetMode="External"/><Relationship Id="rId4" Type="http://schemas.openxmlformats.org/officeDocument/2006/relationships/hyperlink" Target="https://www.prospects.ac.uk/jobs-and-work-experience/job-sectors/social-care/working-with-children" TargetMode="External"/><Relationship Id="rId9" Type="http://schemas.openxmlformats.org/officeDocument/2006/relationships/image" Target="../media/image8.jpg"/></Relationships>
</file>

<file path=ppt/slides/_rels/slide7.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hyperlink" Target="https://www.prospects.ac.uk/careers-advice/what-can-i-do-with-my-degree/modern-languages" TargetMode="External"/><Relationship Id="rId7"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hyperlink" Target="https://www.gosforthacademy.org.uk/_filecache/71b/8d2/12291-career-education-programme-years-9-11-24-25-2.pdf" TargetMode="External"/><Relationship Id="rId5" Type="http://schemas.openxmlformats.org/officeDocument/2006/relationships/hyperlink" Target="https://www.gosforthacademy.org.uk/curriculum/careers" TargetMode="External"/><Relationship Id="rId4" Type="http://schemas.openxmlformats.org/officeDocument/2006/relationships/hyperlink" Target="https://www.prospects.ac.uk/careers-advice/what-can-i-do-with-my-degree/history"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A1635"/>
        </a:soli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51763" y="4657354"/>
            <a:ext cx="9144000" cy="817323"/>
          </a:xfrm>
        </p:spPr>
        <p:txBody>
          <a:bodyPr>
            <a:normAutofit fontScale="70000" lnSpcReduction="20000"/>
          </a:bodyPr>
          <a:lstStyle/>
          <a:p>
            <a:pPr>
              <a:spcBef>
                <a:spcPts val="600"/>
              </a:spcBef>
            </a:pPr>
            <a:r>
              <a:rPr lang="en-GB" sz="4000" b="1" dirty="0">
                <a:solidFill>
                  <a:schemeClr val="bg1"/>
                </a:solidFill>
                <a:latin typeface="Raleway" panose="020B0503030101060003" pitchFamily="34" charset="0"/>
                <a:ea typeface="Lato" panose="020F0502020204030203" pitchFamily="34" charset="0"/>
                <a:cs typeface="Lato" panose="020F0502020204030203" pitchFamily="34" charset="0"/>
              </a:rPr>
              <a:t>Year 9 Options Evening</a:t>
            </a:r>
          </a:p>
          <a:p>
            <a:pPr>
              <a:spcBef>
                <a:spcPts val="600"/>
              </a:spcBef>
            </a:pPr>
            <a:r>
              <a:rPr lang="en-GB" sz="4000" dirty="0">
                <a:solidFill>
                  <a:schemeClr val="bg1"/>
                </a:solidFill>
                <a:latin typeface="Raleway" panose="020B0503030101060003" pitchFamily="34" charset="0"/>
                <a:ea typeface="Lato" panose="020F0502020204030203" pitchFamily="34" charset="0"/>
                <a:cs typeface="Lato" panose="020F0502020204030203" pitchFamily="34" charset="0"/>
              </a:rPr>
              <a:t>21</a:t>
            </a:r>
            <a:r>
              <a:rPr lang="en-GB" sz="4000" baseline="30000" dirty="0">
                <a:solidFill>
                  <a:schemeClr val="bg1"/>
                </a:solidFill>
                <a:latin typeface="Raleway" panose="020B0503030101060003" pitchFamily="34" charset="0"/>
                <a:ea typeface="Lato" panose="020F0502020204030203" pitchFamily="34" charset="0"/>
                <a:cs typeface="Lato" panose="020F0502020204030203" pitchFamily="34" charset="0"/>
              </a:rPr>
              <a:t>st</a:t>
            </a:r>
            <a:r>
              <a:rPr lang="en-GB" sz="4000" dirty="0">
                <a:solidFill>
                  <a:schemeClr val="bg1"/>
                </a:solidFill>
                <a:latin typeface="Raleway" panose="020B0503030101060003" pitchFamily="34" charset="0"/>
                <a:ea typeface="Lato" panose="020F0502020204030203" pitchFamily="34" charset="0"/>
                <a:cs typeface="Lato" panose="020F0502020204030203" pitchFamily="34" charset="0"/>
              </a:rPr>
              <a:t> January 2025</a:t>
            </a:r>
          </a:p>
        </p:txBody>
      </p:sp>
      <p:pic>
        <p:nvPicPr>
          <p:cNvPr id="5" name="Picture 4" descr="A black background with white text&#10;&#10;Description automatically generated">
            <a:extLst>
              <a:ext uri="{FF2B5EF4-FFF2-40B4-BE49-F238E27FC236}">
                <a16:creationId xmlns:a16="http://schemas.microsoft.com/office/drawing/2014/main" id="{24EA369C-BBF5-091D-AAD4-303CF442C58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62087" y="1572296"/>
            <a:ext cx="6502734" cy="2400423"/>
          </a:xfrm>
          <a:prstGeom prst="rect">
            <a:avLst/>
          </a:prstGeom>
        </p:spPr>
      </p:pic>
    </p:spTree>
    <p:extLst>
      <p:ext uri="{BB962C8B-B14F-4D97-AF65-F5344CB8AC3E}">
        <p14:creationId xmlns:p14="http://schemas.microsoft.com/office/powerpoint/2010/main" val="41713315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0" y="6064880"/>
            <a:ext cx="12205250" cy="871804"/>
          </a:xfrm>
          <a:prstGeom prst="rect">
            <a:avLst/>
          </a:prstGeom>
        </p:spPr>
      </p:pic>
      <p:sp>
        <p:nvSpPr>
          <p:cNvPr id="3" name="Content Placeholder 2"/>
          <p:cNvSpPr>
            <a:spLocks noGrp="1"/>
          </p:cNvSpPr>
          <p:nvPr>
            <p:ph idx="1"/>
          </p:nvPr>
        </p:nvSpPr>
        <p:spPr>
          <a:xfrm>
            <a:off x="660919" y="1248254"/>
            <a:ext cx="6630835" cy="4816626"/>
          </a:xfrm>
        </p:spPr>
        <p:txBody>
          <a:bodyPr>
            <a:normAutofit fontScale="40000" lnSpcReduction="20000"/>
          </a:bodyPr>
          <a:lstStyle/>
          <a:p>
            <a:pPr marL="0" indent="0">
              <a:lnSpc>
                <a:spcPct val="120000"/>
              </a:lnSpc>
              <a:buNone/>
            </a:pPr>
            <a:r>
              <a:rPr lang="en-GB" sz="3800" dirty="0">
                <a:latin typeface="Lato" panose="020F0502020204030203" pitchFamily="34" charset="0"/>
                <a:ea typeface="Lato" panose="020F0502020204030203" pitchFamily="34" charset="0"/>
                <a:cs typeface="Lato" panose="020F0502020204030203" pitchFamily="34" charset="0"/>
              </a:rPr>
              <a:t>Our Year 12 Options Evening is designed to introduce students to various career paths and guide them in making informed decisions about their future after school.</a:t>
            </a:r>
          </a:p>
          <a:p>
            <a:pPr marL="0" indent="0">
              <a:lnSpc>
                <a:spcPct val="120000"/>
              </a:lnSpc>
              <a:buNone/>
            </a:pPr>
            <a:r>
              <a:rPr lang="en-GB" sz="3800" dirty="0">
                <a:latin typeface="Lato" panose="020F0502020204030203" pitchFamily="34" charset="0"/>
                <a:ea typeface="Lato" panose="020F0502020204030203" pitchFamily="34" charset="0"/>
                <a:cs typeface="Lato" panose="020F0502020204030203" pitchFamily="34" charset="0"/>
              </a:rPr>
              <a:t>At the event, our Sixth Form Student Union Wellbeing Officer, Kerry Jameson, was joined by three Year 12 student volunteers. They assisted parents by directing them to the right stalls and answering questions about their experiences in school.</a:t>
            </a:r>
          </a:p>
          <a:p>
            <a:pPr marL="0" indent="0">
              <a:lnSpc>
                <a:spcPct val="120000"/>
              </a:lnSpc>
              <a:buNone/>
            </a:pPr>
            <a:r>
              <a:rPr lang="en-GB" sz="3800" dirty="0">
                <a:latin typeface="Lato" panose="020F0502020204030203" pitchFamily="34" charset="0"/>
                <a:ea typeface="Lato" panose="020F0502020204030203" pitchFamily="34" charset="0"/>
                <a:cs typeface="Lato" panose="020F0502020204030203" pitchFamily="34" charset="0"/>
              </a:rPr>
              <a:t>Deciding on options can be challenging, as many students are uncertain about their future aspirations. To support students and parents in this process, we distribute a newsletter containing information about careers and share resources that can help students make informed choices. </a:t>
            </a:r>
          </a:p>
          <a:p>
            <a:pPr marL="0" indent="0">
              <a:lnSpc>
                <a:spcPct val="120000"/>
              </a:lnSpc>
              <a:buNone/>
            </a:pPr>
            <a:r>
              <a:rPr lang="en-GB" sz="3800" dirty="0">
                <a:latin typeface="Lato" panose="020F0502020204030203" pitchFamily="34" charset="0"/>
                <a:ea typeface="Lato" panose="020F0502020204030203" pitchFamily="34" charset="0"/>
                <a:cs typeface="Lato" panose="020F0502020204030203" pitchFamily="34" charset="0"/>
              </a:rPr>
              <a:t>For more information, please visit the Gosforth Academy Careers page on our website or search for the Careers page on Frog.</a:t>
            </a:r>
          </a:p>
          <a:p>
            <a:pPr marL="0" indent="0">
              <a:lnSpc>
                <a:spcPct val="120000"/>
              </a:lnSpc>
              <a:buNone/>
            </a:pPr>
            <a:r>
              <a:rPr lang="en-GB" sz="3800" dirty="0">
                <a:latin typeface="Lato" panose="020F0502020204030203" pitchFamily="34" charset="0"/>
                <a:ea typeface="Lato" panose="020F0502020204030203" pitchFamily="34" charset="0"/>
                <a:cs typeface="Lato" panose="020F0502020204030203" pitchFamily="34" charset="0"/>
              </a:rPr>
              <a:t>For students who are still feeling uncertain, support is available in The Progression Hub (Room 156) from Mrs. Carter and Mr. Limbrick, our Careers Leaders. Additionally, assistance is provided by the Careers &amp; Guidance Team at Newcastle City Council.</a:t>
            </a:r>
            <a:br>
              <a:rPr lang="en-GB" sz="3800" dirty="0">
                <a:latin typeface="Lato" panose="020F0502020204030203" pitchFamily="34" charset="0"/>
                <a:ea typeface="Lato" panose="020F0502020204030203" pitchFamily="34" charset="0"/>
                <a:cs typeface="Lato" panose="020F0502020204030203" pitchFamily="34" charset="0"/>
              </a:rPr>
            </a:br>
            <a:endParaRPr lang="en-GB" sz="3800" dirty="0">
              <a:latin typeface="Lato" panose="020F0502020204030203" pitchFamily="34" charset="0"/>
              <a:ea typeface="Lato" panose="020F0502020204030203" pitchFamily="34" charset="0"/>
              <a:cs typeface="Lato" panose="020F0502020204030203" pitchFamily="34" charset="0"/>
            </a:endParaRPr>
          </a:p>
          <a:p>
            <a:endParaRPr lang="en-GB" dirty="0">
              <a:latin typeface="Lato" panose="020F0502020204030203" pitchFamily="34" charset="0"/>
              <a:ea typeface="Lato" panose="020F0502020204030203" pitchFamily="34" charset="0"/>
              <a:cs typeface="Lato" panose="020F0502020204030203" pitchFamily="34" charset="0"/>
            </a:endParaRPr>
          </a:p>
        </p:txBody>
      </p:sp>
      <p:sp>
        <p:nvSpPr>
          <p:cNvPr id="7" name="TextBox 6"/>
          <p:cNvSpPr txBox="1"/>
          <p:nvPr/>
        </p:nvSpPr>
        <p:spPr>
          <a:xfrm>
            <a:off x="660919" y="228583"/>
            <a:ext cx="7932575" cy="584775"/>
          </a:xfrm>
          <a:prstGeom prst="rect">
            <a:avLst/>
          </a:prstGeom>
          <a:noFill/>
        </p:spPr>
        <p:txBody>
          <a:bodyPr wrap="square" rtlCol="0">
            <a:spAutoFit/>
          </a:bodyPr>
          <a:lstStyle/>
          <a:p>
            <a:r>
              <a:rPr lang="en-GB" sz="3200" b="1" dirty="0">
                <a:solidFill>
                  <a:srgbClr val="BD8648"/>
                </a:solidFill>
                <a:latin typeface="Raleway" panose="020B0503030101060003" pitchFamily="34" charset="0"/>
                <a:ea typeface="Lato" panose="020F0502020204030203" pitchFamily="34" charset="0"/>
                <a:cs typeface="Lato" panose="020F0502020204030203" pitchFamily="34" charset="0"/>
              </a:rPr>
              <a:t>Guiding students on career choices</a:t>
            </a:r>
          </a:p>
        </p:txBody>
      </p:sp>
      <p:sp>
        <p:nvSpPr>
          <p:cNvPr id="10" name="TextBox 9"/>
          <p:cNvSpPr txBox="1"/>
          <p:nvPr/>
        </p:nvSpPr>
        <p:spPr>
          <a:xfrm>
            <a:off x="348456" y="6300727"/>
            <a:ext cx="2491273" cy="400110"/>
          </a:xfrm>
          <a:prstGeom prst="rect">
            <a:avLst/>
          </a:prstGeom>
          <a:noFill/>
        </p:spPr>
        <p:txBody>
          <a:bodyPr wrap="square" rtlCol="0">
            <a:spAutoFit/>
          </a:bodyPr>
          <a:lstStyle/>
          <a:p>
            <a:pPr algn="r"/>
            <a:r>
              <a:rPr lang="en-GB" sz="2000" b="1" dirty="0">
                <a:solidFill>
                  <a:schemeClr val="bg1"/>
                </a:solidFill>
                <a:latin typeface="Lato" panose="020F0502020204030203" pitchFamily="34" charset="0"/>
                <a:ea typeface="Lato" panose="020F0502020204030203" pitchFamily="34" charset="0"/>
                <a:cs typeface="Lato" panose="020F0502020204030203" pitchFamily="34" charset="0"/>
              </a:rPr>
              <a:t>Create Your Future</a:t>
            </a:r>
          </a:p>
        </p:txBody>
      </p:sp>
      <p:pic>
        <p:nvPicPr>
          <p:cNvPr id="5" name="Picture 4">
            <a:extLst>
              <a:ext uri="{FF2B5EF4-FFF2-40B4-BE49-F238E27FC236}">
                <a16:creationId xmlns:a16="http://schemas.microsoft.com/office/drawing/2014/main" id="{7506A790-82A7-8DF3-5D89-1CD6289F58E2}"/>
              </a:ext>
            </a:extLst>
          </p:cNvPr>
          <p:cNvPicPr>
            <a:picLocks noChangeAspect="1"/>
          </p:cNvPicPr>
          <p:nvPr/>
        </p:nvPicPr>
        <p:blipFill>
          <a:blip r:embed="rId3"/>
          <a:stretch>
            <a:fillRect/>
          </a:stretch>
        </p:blipFill>
        <p:spPr>
          <a:xfrm>
            <a:off x="9828580" y="6140818"/>
            <a:ext cx="1774090" cy="652329"/>
          </a:xfrm>
          <a:prstGeom prst="rect">
            <a:avLst/>
          </a:prstGeom>
        </p:spPr>
      </p:pic>
      <p:pic>
        <p:nvPicPr>
          <p:cNvPr id="6" name="Picture 5">
            <a:extLst>
              <a:ext uri="{FF2B5EF4-FFF2-40B4-BE49-F238E27FC236}">
                <a16:creationId xmlns:a16="http://schemas.microsoft.com/office/drawing/2014/main" id="{F2C5E248-2DCE-FCC5-9E6A-2D3C6A89C615}"/>
              </a:ext>
            </a:extLst>
          </p:cNvPr>
          <p:cNvPicPr>
            <a:picLocks noChangeAspect="1"/>
          </p:cNvPicPr>
          <p:nvPr/>
        </p:nvPicPr>
        <p:blipFill>
          <a:blip r:embed="rId4"/>
          <a:stretch>
            <a:fillRect/>
          </a:stretch>
        </p:blipFill>
        <p:spPr>
          <a:xfrm>
            <a:off x="7505803" y="1248254"/>
            <a:ext cx="4010392" cy="4120915"/>
          </a:xfrm>
          <a:prstGeom prst="rect">
            <a:avLst/>
          </a:prstGeom>
        </p:spPr>
      </p:pic>
    </p:spTree>
    <p:extLst>
      <p:ext uri="{BB962C8B-B14F-4D97-AF65-F5344CB8AC3E}">
        <p14:creationId xmlns:p14="http://schemas.microsoft.com/office/powerpoint/2010/main" val="30521735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0" y="6064880"/>
            <a:ext cx="12205250" cy="871804"/>
          </a:xfrm>
          <a:prstGeom prst="rect">
            <a:avLst/>
          </a:prstGeom>
        </p:spPr>
      </p:pic>
      <p:sp>
        <p:nvSpPr>
          <p:cNvPr id="3" name="Content Placeholder 2"/>
          <p:cNvSpPr>
            <a:spLocks noGrp="1"/>
          </p:cNvSpPr>
          <p:nvPr>
            <p:ph idx="1"/>
          </p:nvPr>
        </p:nvSpPr>
        <p:spPr>
          <a:xfrm>
            <a:off x="5278076" y="1207477"/>
            <a:ext cx="6630835" cy="4816626"/>
          </a:xfrm>
        </p:spPr>
        <p:txBody>
          <a:bodyPr>
            <a:normAutofit fontScale="92500" lnSpcReduction="20000"/>
          </a:bodyPr>
          <a:lstStyle/>
          <a:p>
            <a:pPr marL="0" indent="0">
              <a:lnSpc>
                <a:spcPct val="120000"/>
              </a:lnSpc>
              <a:buNone/>
            </a:pPr>
            <a:r>
              <a:rPr lang="en-GB" sz="1500" b="1" dirty="0">
                <a:latin typeface="Lato" panose="020F0502020204030203" pitchFamily="34" charset="0"/>
                <a:ea typeface="Lato" panose="020F0502020204030203" pitchFamily="34" charset="0"/>
                <a:cs typeface="Lato" panose="020F0502020204030203" pitchFamily="34" charset="0"/>
              </a:rPr>
              <a:t>Useful links to subject areas and potential career options in Business, RE, Media Studies and English:</a:t>
            </a:r>
          </a:p>
          <a:p>
            <a:pPr>
              <a:lnSpc>
                <a:spcPct val="120000"/>
              </a:lnSpc>
            </a:pPr>
            <a:r>
              <a:rPr lang="en-US" sz="1600" kern="1200" dirty="0">
                <a:solidFill>
                  <a:schemeClr val="bg1"/>
                </a:solidFill>
                <a:latin typeface="Lato" panose="020F0502020204030203" pitchFamily="34" charset="0"/>
                <a:ea typeface="Lato" panose="020F0502020204030203" pitchFamily="34" charset="0"/>
                <a:cs typeface="Lato" panose="020F0502020204030203" pitchFamily="34" charset="0"/>
                <a:hlinkClick r:id="rId3"/>
              </a:rPr>
              <a:t>https://www.prospects.ac.uk/job-profiles/browse-sector/business-consulting-and-management</a:t>
            </a:r>
            <a:r>
              <a:rPr lang="en-US" sz="1600" kern="1200" dirty="0">
                <a:solidFill>
                  <a:schemeClr val="bg1"/>
                </a:solidFill>
                <a:latin typeface="Lato" panose="020F0502020204030203" pitchFamily="34" charset="0"/>
                <a:ea typeface="Lato" panose="020F0502020204030203" pitchFamily="34" charset="0"/>
                <a:cs typeface="Lato" panose="020F0502020204030203" pitchFamily="34" charset="0"/>
              </a:rPr>
              <a:t> </a:t>
            </a:r>
          </a:p>
          <a:p>
            <a:pPr>
              <a:lnSpc>
                <a:spcPct val="120000"/>
              </a:lnSpc>
            </a:pPr>
            <a:r>
              <a:rPr lang="en-US" sz="1600" kern="1200" dirty="0">
                <a:solidFill>
                  <a:schemeClr val="bg1"/>
                </a:solidFill>
                <a:latin typeface="Lato" panose="020F0502020204030203" pitchFamily="34" charset="0"/>
                <a:ea typeface="Lato" panose="020F0502020204030203" pitchFamily="34" charset="0"/>
                <a:cs typeface="Lato" panose="020F0502020204030203" pitchFamily="34" charset="0"/>
                <a:hlinkClick r:id="rId4"/>
              </a:rPr>
              <a:t>https://www.prospects.ac.uk/careers-advice/what-can-i-do-with-my-degree/english</a:t>
            </a:r>
            <a:r>
              <a:rPr lang="en-US" sz="1600" kern="1200" dirty="0">
                <a:solidFill>
                  <a:schemeClr val="bg1"/>
                </a:solidFill>
                <a:latin typeface="Lato" panose="020F0502020204030203" pitchFamily="34" charset="0"/>
                <a:ea typeface="Lato" panose="020F0502020204030203" pitchFamily="34" charset="0"/>
                <a:cs typeface="Lato" panose="020F0502020204030203" pitchFamily="34" charset="0"/>
              </a:rPr>
              <a:t> </a:t>
            </a:r>
          </a:p>
          <a:p>
            <a:pPr>
              <a:lnSpc>
                <a:spcPct val="120000"/>
              </a:lnSpc>
            </a:pPr>
            <a:br>
              <a:rPr lang="en-US" sz="1600" kern="1200" dirty="0">
                <a:solidFill>
                  <a:schemeClr val="bg1"/>
                </a:solidFill>
                <a:latin typeface="Lato" panose="020F0502020204030203" pitchFamily="34" charset="0"/>
                <a:ea typeface="Lato" panose="020F0502020204030203" pitchFamily="34" charset="0"/>
                <a:cs typeface="Lato" panose="020F0502020204030203" pitchFamily="34" charset="0"/>
              </a:rPr>
            </a:br>
            <a:r>
              <a:rPr lang="en-US" sz="1600" kern="1200" dirty="0">
                <a:solidFill>
                  <a:schemeClr val="bg1"/>
                </a:solidFill>
                <a:latin typeface="Lato" panose="020F0502020204030203" pitchFamily="34" charset="0"/>
                <a:ea typeface="Lato" panose="020F0502020204030203" pitchFamily="34" charset="0"/>
                <a:cs typeface="Lato" panose="020F0502020204030203" pitchFamily="34" charset="0"/>
                <a:hlinkClick r:id="rId5"/>
              </a:rPr>
              <a:t>https://www.prospects.ac.uk/careers-advice/what-can-i-do-with-my-degree/media-studies</a:t>
            </a:r>
            <a:r>
              <a:rPr lang="en-US" sz="1600" kern="1200" dirty="0">
                <a:solidFill>
                  <a:schemeClr val="bg1"/>
                </a:solidFill>
                <a:latin typeface="Lato" panose="020F0502020204030203" pitchFamily="34" charset="0"/>
                <a:ea typeface="Lato" panose="020F0502020204030203" pitchFamily="34" charset="0"/>
                <a:cs typeface="Lato" panose="020F0502020204030203" pitchFamily="34" charset="0"/>
              </a:rPr>
              <a:t> </a:t>
            </a:r>
          </a:p>
          <a:p>
            <a:pPr>
              <a:lnSpc>
                <a:spcPct val="120000"/>
              </a:lnSpc>
            </a:pPr>
            <a:br>
              <a:rPr lang="en-US" sz="1600" kern="1200" dirty="0">
                <a:solidFill>
                  <a:schemeClr val="bg1"/>
                </a:solidFill>
                <a:latin typeface="Lato" panose="020F0502020204030203" pitchFamily="34" charset="0"/>
                <a:ea typeface="Lato" panose="020F0502020204030203" pitchFamily="34" charset="0"/>
                <a:cs typeface="Lato" panose="020F0502020204030203" pitchFamily="34" charset="0"/>
              </a:rPr>
            </a:br>
            <a:r>
              <a:rPr lang="en-US" sz="1600" kern="1200" dirty="0">
                <a:solidFill>
                  <a:schemeClr val="bg1"/>
                </a:solidFill>
                <a:latin typeface="Lato" panose="020F0502020204030203" pitchFamily="34" charset="0"/>
                <a:ea typeface="Lato" panose="020F0502020204030203" pitchFamily="34" charset="0"/>
                <a:cs typeface="Lato" panose="020F0502020204030203" pitchFamily="34" charset="0"/>
                <a:hlinkClick r:id="rId6"/>
              </a:rPr>
              <a:t>https://www.prospects.ac.uk/careers-advice/what-can-i-do-with-my-degree/theology-and-religious-studies</a:t>
            </a:r>
            <a:r>
              <a:rPr lang="en-US" sz="1600" kern="1200" dirty="0">
                <a:solidFill>
                  <a:schemeClr val="bg1"/>
                </a:solidFill>
                <a:latin typeface="Lato" panose="020F0502020204030203" pitchFamily="34" charset="0"/>
                <a:ea typeface="Lato" panose="020F0502020204030203" pitchFamily="34" charset="0"/>
                <a:cs typeface="Lato" panose="020F0502020204030203" pitchFamily="34" charset="0"/>
              </a:rPr>
              <a:t> </a:t>
            </a:r>
          </a:p>
          <a:p>
            <a:pPr>
              <a:lnSpc>
                <a:spcPct val="120000"/>
              </a:lnSpc>
            </a:pPr>
            <a:br>
              <a:rPr lang="en-US" sz="1600" kern="1200" dirty="0">
                <a:solidFill>
                  <a:schemeClr val="bg1"/>
                </a:solidFill>
                <a:latin typeface="Lato" panose="020F0502020204030203" pitchFamily="34" charset="0"/>
                <a:ea typeface="Lato" panose="020F0502020204030203" pitchFamily="34" charset="0"/>
                <a:cs typeface="Lato" panose="020F0502020204030203" pitchFamily="34" charset="0"/>
              </a:rPr>
            </a:br>
            <a:r>
              <a:rPr lang="en-US" sz="1600" kern="1200" dirty="0">
                <a:solidFill>
                  <a:schemeClr val="bg1"/>
                </a:solidFill>
                <a:latin typeface="Lato" panose="020F0502020204030203" pitchFamily="34" charset="0"/>
                <a:ea typeface="Lato" panose="020F0502020204030203" pitchFamily="34" charset="0"/>
                <a:cs typeface="Lato" panose="020F0502020204030203" pitchFamily="34" charset="0"/>
                <a:hlinkClick r:id="rId7"/>
              </a:rPr>
              <a:t>https://findapprenticeshiptraining.apprenticeships.education.gov.uk/courses?keyword=business</a:t>
            </a:r>
            <a:r>
              <a:rPr lang="en-US" sz="1600" kern="1200" dirty="0">
                <a:solidFill>
                  <a:schemeClr val="bg1"/>
                </a:solidFill>
                <a:latin typeface="Lato" panose="020F0502020204030203" pitchFamily="34" charset="0"/>
                <a:ea typeface="Lato" panose="020F0502020204030203" pitchFamily="34" charset="0"/>
                <a:cs typeface="Lato" panose="020F0502020204030203" pitchFamily="34" charset="0"/>
              </a:rPr>
              <a:t> </a:t>
            </a:r>
          </a:p>
          <a:p>
            <a:pPr>
              <a:lnSpc>
                <a:spcPct val="120000"/>
              </a:lnSpc>
            </a:pPr>
            <a:br>
              <a:rPr lang="en-US" sz="1600" kern="1200" dirty="0">
                <a:solidFill>
                  <a:schemeClr val="bg1"/>
                </a:solidFill>
                <a:latin typeface="Lato" panose="020F0502020204030203" pitchFamily="34" charset="0"/>
                <a:ea typeface="Lato" panose="020F0502020204030203" pitchFamily="34" charset="0"/>
                <a:cs typeface="Lato" panose="020F0502020204030203" pitchFamily="34" charset="0"/>
              </a:rPr>
            </a:br>
            <a:r>
              <a:rPr lang="en-US" sz="1600" kern="1200" dirty="0">
                <a:solidFill>
                  <a:schemeClr val="bg1"/>
                </a:solidFill>
                <a:latin typeface="Lato" panose="020F0502020204030203" pitchFamily="34" charset="0"/>
                <a:ea typeface="Lato" panose="020F0502020204030203" pitchFamily="34" charset="0"/>
                <a:cs typeface="Lato" panose="020F0502020204030203" pitchFamily="34" charset="0"/>
                <a:hlinkClick r:id="rId8"/>
              </a:rPr>
              <a:t>https://www.tlevels.gov.uk/students/subjects</a:t>
            </a:r>
            <a:endParaRPr lang="en-GB" sz="1500" b="1" dirty="0">
              <a:latin typeface="Lato" panose="020F0502020204030203" pitchFamily="34" charset="0"/>
              <a:ea typeface="Lato" panose="020F0502020204030203" pitchFamily="34" charset="0"/>
              <a:cs typeface="Lato" panose="020F0502020204030203" pitchFamily="34" charset="0"/>
            </a:endParaRPr>
          </a:p>
        </p:txBody>
      </p:sp>
      <p:sp>
        <p:nvSpPr>
          <p:cNvPr id="7" name="TextBox 6"/>
          <p:cNvSpPr txBox="1"/>
          <p:nvPr/>
        </p:nvSpPr>
        <p:spPr>
          <a:xfrm>
            <a:off x="660919" y="228583"/>
            <a:ext cx="11120773" cy="584775"/>
          </a:xfrm>
          <a:prstGeom prst="rect">
            <a:avLst/>
          </a:prstGeom>
          <a:noFill/>
        </p:spPr>
        <p:txBody>
          <a:bodyPr wrap="square" rtlCol="0">
            <a:spAutoFit/>
          </a:bodyPr>
          <a:lstStyle/>
          <a:p>
            <a:r>
              <a:rPr lang="en-GB" sz="3200" b="1" dirty="0">
                <a:solidFill>
                  <a:srgbClr val="BD8648"/>
                </a:solidFill>
                <a:latin typeface="Raleway" panose="020B0503030101060003" pitchFamily="34" charset="0"/>
                <a:ea typeface="Lato" panose="020F0502020204030203" pitchFamily="34" charset="0"/>
                <a:cs typeface="Lato" panose="020F0502020204030203" pitchFamily="34" charset="0"/>
              </a:rPr>
              <a:t>Useful Links: Business, RE, Media Studies &amp; English</a:t>
            </a:r>
          </a:p>
        </p:txBody>
      </p:sp>
      <p:sp>
        <p:nvSpPr>
          <p:cNvPr id="10" name="TextBox 9"/>
          <p:cNvSpPr txBox="1"/>
          <p:nvPr/>
        </p:nvSpPr>
        <p:spPr>
          <a:xfrm>
            <a:off x="348456" y="6300727"/>
            <a:ext cx="2491273" cy="400110"/>
          </a:xfrm>
          <a:prstGeom prst="rect">
            <a:avLst/>
          </a:prstGeom>
          <a:noFill/>
        </p:spPr>
        <p:txBody>
          <a:bodyPr wrap="square" rtlCol="0">
            <a:spAutoFit/>
          </a:bodyPr>
          <a:lstStyle/>
          <a:p>
            <a:pPr algn="r"/>
            <a:r>
              <a:rPr lang="en-GB" sz="2000" b="1" dirty="0">
                <a:solidFill>
                  <a:schemeClr val="bg1"/>
                </a:solidFill>
                <a:latin typeface="Lato" panose="020F0502020204030203" pitchFamily="34" charset="0"/>
                <a:ea typeface="Lato" panose="020F0502020204030203" pitchFamily="34" charset="0"/>
                <a:cs typeface="Lato" panose="020F0502020204030203" pitchFamily="34" charset="0"/>
              </a:rPr>
              <a:t>Create Your Future</a:t>
            </a:r>
          </a:p>
        </p:txBody>
      </p:sp>
      <p:pic>
        <p:nvPicPr>
          <p:cNvPr id="5" name="Picture 4">
            <a:extLst>
              <a:ext uri="{FF2B5EF4-FFF2-40B4-BE49-F238E27FC236}">
                <a16:creationId xmlns:a16="http://schemas.microsoft.com/office/drawing/2014/main" id="{7506A790-82A7-8DF3-5D89-1CD6289F58E2}"/>
              </a:ext>
            </a:extLst>
          </p:cNvPr>
          <p:cNvPicPr>
            <a:picLocks noChangeAspect="1"/>
          </p:cNvPicPr>
          <p:nvPr/>
        </p:nvPicPr>
        <p:blipFill>
          <a:blip r:embed="rId9"/>
          <a:stretch>
            <a:fillRect/>
          </a:stretch>
        </p:blipFill>
        <p:spPr>
          <a:xfrm>
            <a:off x="9828580" y="6140818"/>
            <a:ext cx="1774090" cy="652329"/>
          </a:xfrm>
          <a:prstGeom prst="rect">
            <a:avLst/>
          </a:prstGeom>
        </p:spPr>
      </p:pic>
      <p:pic>
        <p:nvPicPr>
          <p:cNvPr id="19" name="Picture 18" descr="A collage of people standing at a table&#10;&#10;Description automatically generated">
            <a:extLst>
              <a:ext uri="{FF2B5EF4-FFF2-40B4-BE49-F238E27FC236}">
                <a16:creationId xmlns:a16="http://schemas.microsoft.com/office/drawing/2014/main" id="{25D84B8C-6F51-31B3-421D-C448F606111E}"/>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74431" y="1234133"/>
            <a:ext cx="4498452" cy="4498452"/>
          </a:xfrm>
          <a:prstGeom prst="rect">
            <a:avLst/>
          </a:prstGeom>
        </p:spPr>
      </p:pic>
    </p:spTree>
    <p:extLst>
      <p:ext uri="{BB962C8B-B14F-4D97-AF65-F5344CB8AC3E}">
        <p14:creationId xmlns:p14="http://schemas.microsoft.com/office/powerpoint/2010/main" val="22728081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0" y="6064880"/>
            <a:ext cx="12205250" cy="871804"/>
          </a:xfrm>
          <a:prstGeom prst="rect">
            <a:avLst/>
          </a:prstGeom>
        </p:spPr>
      </p:pic>
      <p:sp>
        <p:nvSpPr>
          <p:cNvPr id="3" name="Content Placeholder 2"/>
          <p:cNvSpPr>
            <a:spLocks noGrp="1"/>
          </p:cNvSpPr>
          <p:nvPr>
            <p:ph idx="1"/>
          </p:nvPr>
        </p:nvSpPr>
        <p:spPr>
          <a:xfrm>
            <a:off x="660919" y="1207477"/>
            <a:ext cx="6630835" cy="4816626"/>
          </a:xfrm>
        </p:spPr>
        <p:txBody>
          <a:bodyPr>
            <a:normAutofit/>
          </a:bodyPr>
          <a:lstStyle/>
          <a:p>
            <a:pPr marL="0" indent="0">
              <a:lnSpc>
                <a:spcPct val="120000"/>
              </a:lnSpc>
              <a:buNone/>
            </a:pPr>
            <a:r>
              <a:rPr lang="en-GB" sz="1500" b="1" dirty="0">
                <a:latin typeface="Lato" panose="020F0502020204030203" pitchFamily="34" charset="0"/>
                <a:ea typeface="Lato" panose="020F0502020204030203" pitchFamily="34" charset="0"/>
                <a:cs typeface="Lato" panose="020F0502020204030203" pitchFamily="34" charset="0"/>
              </a:rPr>
              <a:t>Useful links to subject areas and potential career options in Geography, Art and Maths:</a:t>
            </a:r>
          </a:p>
          <a:p>
            <a:pPr>
              <a:lnSpc>
                <a:spcPct val="120000"/>
              </a:lnSpc>
            </a:pPr>
            <a:r>
              <a:rPr lang="en-GB" sz="1600" kern="1200" dirty="0">
                <a:solidFill>
                  <a:schemeClr val="bg1"/>
                </a:solidFill>
                <a:latin typeface="Lato" panose="020F0502020204030203" pitchFamily="34" charset="0"/>
                <a:ea typeface="Lato" panose="020F0502020204030203" pitchFamily="34" charset="0"/>
                <a:cs typeface="Lato" panose="020F0502020204030203" pitchFamily="34" charset="0"/>
                <a:hlinkClick r:id="rId3"/>
              </a:rPr>
              <a:t>https://www.prospects.ac.uk/careers-advice/what-can-i-do-with-my-degree/geography</a:t>
            </a:r>
            <a:r>
              <a:rPr lang="en-GB" sz="1600" kern="1200" dirty="0">
                <a:solidFill>
                  <a:schemeClr val="bg1"/>
                </a:solidFill>
                <a:latin typeface="Lato" panose="020F0502020204030203" pitchFamily="34" charset="0"/>
                <a:ea typeface="Lato" panose="020F0502020204030203" pitchFamily="34" charset="0"/>
                <a:cs typeface="Lato" panose="020F0502020204030203" pitchFamily="34" charset="0"/>
              </a:rPr>
              <a:t> </a:t>
            </a:r>
          </a:p>
          <a:p>
            <a:pPr>
              <a:lnSpc>
                <a:spcPct val="120000"/>
              </a:lnSpc>
            </a:pPr>
            <a:br>
              <a:rPr lang="en-GB" sz="1600" kern="1200" dirty="0">
                <a:solidFill>
                  <a:schemeClr val="bg1"/>
                </a:solidFill>
                <a:latin typeface="Lato" panose="020F0502020204030203" pitchFamily="34" charset="0"/>
                <a:ea typeface="Lato" panose="020F0502020204030203" pitchFamily="34" charset="0"/>
                <a:cs typeface="Lato" panose="020F0502020204030203" pitchFamily="34" charset="0"/>
              </a:rPr>
            </a:br>
            <a:r>
              <a:rPr lang="en-GB" sz="1600" kern="1200" dirty="0">
                <a:solidFill>
                  <a:schemeClr val="bg1"/>
                </a:solidFill>
                <a:latin typeface="Lato" panose="020F0502020204030203" pitchFamily="34" charset="0"/>
                <a:ea typeface="Lato" panose="020F0502020204030203" pitchFamily="34" charset="0"/>
                <a:cs typeface="Lato" panose="020F0502020204030203" pitchFamily="34" charset="0"/>
                <a:hlinkClick r:id="rId4"/>
              </a:rPr>
              <a:t>https://www.prospects.ac.uk/careers-advice/what-can-i-do-with-my-degree/fine-art</a:t>
            </a:r>
            <a:r>
              <a:rPr lang="en-GB" sz="1600" kern="1200" dirty="0">
                <a:solidFill>
                  <a:schemeClr val="bg1"/>
                </a:solidFill>
                <a:latin typeface="Lato" panose="020F0502020204030203" pitchFamily="34" charset="0"/>
                <a:ea typeface="Lato" panose="020F0502020204030203" pitchFamily="34" charset="0"/>
                <a:cs typeface="Lato" panose="020F0502020204030203" pitchFamily="34" charset="0"/>
              </a:rPr>
              <a:t> </a:t>
            </a:r>
          </a:p>
          <a:p>
            <a:pPr>
              <a:lnSpc>
                <a:spcPct val="120000"/>
              </a:lnSpc>
            </a:pPr>
            <a:br>
              <a:rPr lang="en-GB" sz="1600" kern="1200" dirty="0">
                <a:solidFill>
                  <a:schemeClr val="bg1"/>
                </a:solidFill>
                <a:latin typeface="Lato" panose="020F0502020204030203" pitchFamily="34" charset="0"/>
                <a:ea typeface="Lato" panose="020F0502020204030203" pitchFamily="34" charset="0"/>
                <a:cs typeface="Lato" panose="020F0502020204030203" pitchFamily="34" charset="0"/>
              </a:rPr>
            </a:br>
            <a:r>
              <a:rPr lang="en-GB" sz="1600" kern="1200" dirty="0">
                <a:solidFill>
                  <a:schemeClr val="bg1"/>
                </a:solidFill>
                <a:latin typeface="Lato" panose="020F0502020204030203" pitchFamily="34" charset="0"/>
                <a:ea typeface="Lato" panose="020F0502020204030203" pitchFamily="34" charset="0"/>
                <a:cs typeface="Lato" panose="020F0502020204030203" pitchFamily="34" charset="0"/>
                <a:hlinkClick r:id="rId5"/>
              </a:rPr>
              <a:t>https://www.prospects.ac.uk/careers-advice/what-can-i-do-with-my-degree/mathematics</a:t>
            </a:r>
            <a:r>
              <a:rPr lang="en-GB" sz="1600" kern="1200" dirty="0">
                <a:solidFill>
                  <a:schemeClr val="bg1"/>
                </a:solidFill>
                <a:latin typeface="Lato" panose="020F0502020204030203" pitchFamily="34" charset="0"/>
                <a:ea typeface="Lato" panose="020F0502020204030203" pitchFamily="34" charset="0"/>
                <a:cs typeface="Lato" panose="020F0502020204030203" pitchFamily="34" charset="0"/>
              </a:rPr>
              <a:t> </a:t>
            </a:r>
            <a:br>
              <a:rPr lang="en-GB" sz="1600" kern="1200" dirty="0">
                <a:solidFill>
                  <a:schemeClr val="bg1"/>
                </a:solidFill>
                <a:latin typeface="Lato" panose="020F0502020204030203" pitchFamily="34" charset="0"/>
                <a:ea typeface="Lato" panose="020F0502020204030203" pitchFamily="34" charset="0"/>
                <a:cs typeface="Lato" panose="020F0502020204030203" pitchFamily="34" charset="0"/>
              </a:rPr>
            </a:br>
            <a:endParaRPr lang="en-GB" sz="1500" b="1" dirty="0">
              <a:latin typeface="Lato" panose="020F0502020204030203" pitchFamily="34" charset="0"/>
              <a:ea typeface="Lato" panose="020F0502020204030203" pitchFamily="34" charset="0"/>
              <a:cs typeface="Lato" panose="020F0502020204030203" pitchFamily="34" charset="0"/>
            </a:endParaRPr>
          </a:p>
        </p:txBody>
      </p:sp>
      <p:sp>
        <p:nvSpPr>
          <p:cNvPr id="7" name="TextBox 6"/>
          <p:cNvSpPr txBox="1"/>
          <p:nvPr/>
        </p:nvSpPr>
        <p:spPr>
          <a:xfrm>
            <a:off x="660919" y="228583"/>
            <a:ext cx="11226280" cy="584775"/>
          </a:xfrm>
          <a:prstGeom prst="rect">
            <a:avLst/>
          </a:prstGeom>
          <a:noFill/>
        </p:spPr>
        <p:txBody>
          <a:bodyPr wrap="square" rtlCol="0">
            <a:spAutoFit/>
          </a:bodyPr>
          <a:lstStyle/>
          <a:p>
            <a:r>
              <a:rPr lang="en-GB" sz="3200" b="1" dirty="0">
                <a:solidFill>
                  <a:srgbClr val="BD8648"/>
                </a:solidFill>
                <a:latin typeface="Raleway" panose="020B0503030101060003" pitchFamily="34" charset="0"/>
                <a:ea typeface="Lato" panose="020F0502020204030203" pitchFamily="34" charset="0"/>
                <a:cs typeface="Lato" panose="020F0502020204030203" pitchFamily="34" charset="0"/>
              </a:rPr>
              <a:t>Useful Links: Geography, Art and Maths</a:t>
            </a:r>
          </a:p>
        </p:txBody>
      </p:sp>
      <p:sp>
        <p:nvSpPr>
          <p:cNvPr id="10" name="TextBox 9"/>
          <p:cNvSpPr txBox="1"/>
          <p:nvPr/>
        </p:nvSpPr>
        <p:spPr>
          <a:xfrm>
            <a:off x="348456" y="6300727"/>
            <a:ext cx="2491273" cy="400110"/>
          </a:xfrm>
          <a:prstGeom prst="rect">
            <a:avLst/>
          </a:prstGeom>
          <a:noFill/>
        </p:spPr>
        <p:txBody>
          <a:bodyPr wrap="square" rtlCol="0">
            <a:spAutoFit/>
          </a:bodyPr>
          <a:lstStyle/>
          <a:p>
            <a:pPr algn="r"/>
            <a:r>
              <a:rPr lang="en-GB" sz="2000" b="1" dirty="0">
                <a:solidFill>
                  <a:schemeClr val="bg1"/>
                </a:solidFill>
                <a:latin typeface="Lato" panose="020F0502020204030203" pitchFamily="34" charset="0"/>
                <a:ea typeface="Lato" panose="020F0502020204030203" pitchFamily="34" charset="0"/>
                <a:cs typeface="Lato" panose="020F0502020204030203" pitchFamily="34" charset="0"/>
              </a:rPr>
              <a:t>Create Your Future</a:t>
            </a:r>
          </a:p>
        </p:txBody>
      </p:sp>
      <p:pic>
        <p:nvPicPr>
          <p:cNvPr id="5" name="Picture 4">
            <a:extLst>
              <a:ext uri="{FF2B5EF4-FFF2-40B4-BE49-F238E27FC236}">
                <a16:creationId xmlns:a16="http://schemas.microsoft.com/office/drawing/2014/main" id="{7506A790-82A7-8DF3-5D89-1CD6289F58E2}"/>
              </a:ext>
            </a:extLst>
          </p:cNvPr>
          <p:cNvPicPr>
            <a:picLocks noChangeAspect="1"/>
          </p:cNvPicPr>
          <p:nvPr/>
        </p:nvPicPr>
        <p:blipFill>
          <a:blip r:embed="rId6"/>
          <a:stretch>
            <a:fillRect/>
          </a:stretch>
        </p:blipFill>
        <p:spPr>
          <a:xfrm>
            <a:off x="9828580" y="6140818"/>
            <a:ext cx="1774090" cy="652329"/>
          </a:xfrm>
          <a:prstGeom prst="rect">
            <a:avLst/>
          </a:prstGeom>
        </p:spPr>
      </p:pic>
      <p:pic>
        <p:nvPicPr>
          <p:cNvPr id="11" name="Picture 10" descr="A collage of several images of people standing in front of a display&#10;&#10;Description automatically generated">
            <a:extLst>
              <a:ext uri="{FF2B5EF4-FFF2-40B4-BE49-F238E27FC236}">
                <a16:creationId xmlns:a16="http://schemas.microsoft.com/office/drawing/2014/main" id="{3115CC3F-6EBE-96A3-4A2B-B1FE048665B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92834" y="1207476"/>
            <a:ext cx="4494365" cy="4494365"/>
          </a:xfrm>
          <a:prstGeom prst="rect">
            <a:avLst/>
          </a:prstGeom>
        </p:spPr>
      </p:pic>
    </p:spTree>
    <p:extLst>
      <p:ext uri="{BB962C8B-B14F-4D97-AF65-F5344CB8AC3E}">
        <p14:creationId xmlns:p14="http://schemas.microsoft.com/office/powerpoint/2010/main" val="224952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0" y="6064880"/>
            <a:ext cx="12205250" cy="871804"/>
          </a:xfrm>
          <a:prstGeom prst="rect">
            <a:avLst/>
          </a:prstGeom>
        </p:spPr>
      </p:pic>
      <p:sp>
        <p:nvSpPr>
          <p:cNvPr id="3" name="Content Placeholder 2"/>
          <p:cNvSpPr>
            <a:spLocks noGrp="1"/>
          </p:cNvSpPr>
          <p:nvPr>
            <p:ph idx="1"/>
          </p:nvPr>
        </p:nvSpPr>
        <p:spPr>
          <a:xfrm>
            <a:off x="5278076" y="1207477"/>
            <a:ext cx="6630835" cy="4816626"/>
          </a:xfrm>
        </p:spPr>
        <p:txBody>
          <a:bodyPr>
            <a:normAutofit/>
          </a:bodyPr>
          <a:lstStyle/>
          <a:p>
            <a:pPr marL="0" indent="0">
              <a:lnSpc>
                <a:spcPct val="120000"/>
              </a:lnSpc>
              <a:buNone/>
            </a:pPr>
            <a:r>
              <a:rPr lang="en-GB" sz="1500" b="1" dirty="0">
                <a:latin typeface="Lato" panose="020F0502020204030203" pitchFamily="34" charset="0"/>
                <a:ea typeface="Lato" panose="020F0502020204030203" pitchFamily="34" charset="0"/>
                <a:cs typeface="Lato" panose="020F0502020204030203" pitchFamily="34" charset="0"/>
              </a:rPr>
              <a:t>Useful links to subject areas and potential career options in Drama, Music and Science:</a:t>
            </a:r>
          </a:p>
          <a:p>
            <a:pPr marL="0" indent="0">
              <a:lnSpc>
                <a:spcPct val="120000"/>
              </a:lnSpc>
              <a:buNone/>
            </a:pPr>
            <a:r>
              <a:rPr lang="en-GB" sz="1400" kern="1200" dirty="0">
                <a:solidFill>
                  <a:schemeClr val="bg1"/>
                </a:solidFill>
                <a:latin typeface="Lato" panose="020F0502020204030203" pitchFamily="34" charset="0"/>
                <a:ea typeface="Lato" panose="020F0502020204030203" pitchFamily="34" charset="0"/>
                <a:cs typeface="Lato" panose="020F0502020204030203" pitchFamily="34" charset="0"/>
                <a:hlinkClick r:id="rId3"/>
              </a:rPr>
              <a:t>https://www.prospects.ac.uk/careers-advice/what-can-i-do-with-my-degree/drama</a:t>
            </a:r>
            <a:r>
              <a:rPr lang="en-GB" sz="1400" kern="1200" dirty="0">
                <a:solidFill>
                  <a:schemeClr val="bg1"/>
                </a:solidFill>
                <a:latin typeface="Lato" panose="020F0502020204030203" pitchFamily="34" charset="0"/>
                <a:ea typeface="Lato" panose="020F0502020204030203" pitchFamily="34" charset="0"/>
                <a:cs typeface="Lato" panose="020F0502020204030203" pitchFamily="34" charset="0"/>
              </a:rPr>
              <a:t> </a:t>
            </a:r>
          </a:p>
          <a:p>
            <a:pPr marL="0" indent="0">
              <a:lnSpc>
                <a:spcPct val="120000"/>
              </a:lnSpc>
              <a:buNone/>
            </a:pPr>
            <a:br>
              <a:rPr lang="en-GB" sz="1400" kern="1200" dirty="0">
                <a:solidFill>
                  <a:schemeClr val="bg1"/>
                </a:solidFill>
                <a:latin typeface="Lato" panose="020F0502020204030203" pitchFamily="34" charset="0"/>
                <a:ea typeface="Lato" panose="020F0502020204030203" pitchFamily="34" charset="0"/>
                <a:cs typeface="Lato" panose="020F0502020204030203" pitchFamily="34" charset="0"/>
              </a:rPr>
            </a:br>
            <a:r>
              <a:rPr lang="en-GB" sz="1400" kern="1200" dirty="0">
                <a:solidFill>
                  <a:schemeClr val="bg1"/>
                </a:solidFill>
                <a:latin typeface="Lato" panose="020F0502020204030203" pitchFamily="34" charset="0"/>
                <a:ea typeface="Lato" panose="020F0502020204030203" pitchFamily="34" charset="0"/>
                <a:cs typeface="Lato" panose="020F0502020204030203" pitchFamily="34" charset="0"/>
                <a:hlinkClick r:id="rId4"/>
              </a:rPr>
              <a:t>https://www.prospects.ac.uk/careers-advice/what-can-i-do-with-my-degree/music</a:t>
            </a:r>
            <a:r>
              <a:rPr lang="en-GB" sz="1400" kern="1200" dirty="0">
                <a:solidFill>
                  <a:schemeClr val="bg1"/>
                </a:solidFill>
                <a:latin typeface="Lato" panose="020F0502020204030203" pitchFamily="34" charset="0"/>
                <a:ea typeface="Lato" panose="020F0502020204030203" pitchFamily="34" charset="0"/>
                <a:cs typeface="Lato" panose="020F0502020204030203" pitchFamily="34" charset="0"/>
              </a:rPr>
              <a:t> </a:t>
            </a:r>
          </a:p>
          <a:p>
            <a:pPr marL="0" indent="0">
              <a:lnSpc>
                <a:spcPct val="120000"/>
              </a:lnSpc>
              <a:buNone/>
            </a:pPr>
            <a:br>
              <a:rPr lang="en-GB" sz="1400" kern="1200" dirty="0">
                <a:solidFill>
                  <a:schemeClr val="bg1"/>
                </a:solidFill>
                <a:latin typeface="Lato" panose="020F0502020204030203" pitchFamily="34" charset="0"/>
                <a:ea typeface="Lato" panose="020F0502020204030203" pitchFamily="34" charset="0"/>
                <a:cs typeface="Lato" panose="020F0502020204030203" pitchFamily="34" charset="0"/>
              </a:rPr>
            </a:br>
            <a:r>
              <a:rPr lang="en-GB" sz="1400" kern="1200" dirty="0">
                <a:solidFill>
                  <a:schemeClr val="bg1"/>
                </a:solidFill>
                <a:latin typeface="Lato" panose="020F0502020204030203" pitchFamily="34" charset="0"/>
                <a:ea typeface="Lato" panose="020F0502020204030203" pitchFamily="34" charset="0"/>
                <a:cs typeface="Lato" panose="020F0502020204030203" pitchFamily="34" charset="0"/>
                <a:hlinkClick r:id="rId5"/>
              </a:rPr>
              <a:t>https://www.prospects.ac.uk/job-profiles/browse-sector/science-and-pharmaceuticals</a:t>
            </a:r>
            <a:r>
              <a:rPr lang="en-GB" sz="1400" kern="1200" dirty="0">
                <a:solidFill>
                  <a:schemeClr val="bg1"/>
                </a:solidFill>
                <a:latin typeface="Lato" panose="020F0502020204030203" pitchFamily="34" charset="0"/>
                <a:ea typeface="Lato" panose="020F0502020204030203" pitchFamily="34" charset="0"/>
                <a:cs typeface="Lato" panose="020F0502020204030203" pitchFamily="34" charset="0"/>
              </a:rPr>
              <a:t> </a:t>
            </a:r>
            <a:br>
              <a:rPr lang="en-GB" sz="1400" kern="1200" dirty="0">
                <a:solidFill>
                  <a:schemeClr val="bg1"/>
                </a:solidFill>
                <a:latin typeface="Lato" panose="020F0502020204030203" pitchFamily="34" charset="0"/>
                <a:ea typeface="Lato" panose="020F0502020204030203" pitchFamily="34" charset="0"/>
                <a:cs typeface="Lato" panose="020F0502020204030203" pitchFamily="34" charset="0"/>
              </a:rPr>
            </a:br>
            <a:endParaRPr lang="en-GB" sz="1500" b="1" dirty="0">
              <a:latin typeface="Lato" panose="020F0502020204030203" pitchFamily="34" charset="0"/>
              <a:ea typeface="Lato" panose="020F0502020204030203" pitchFamily="34" charset="0"/>
              <a:cs typeface="Lato" panose="020F0502020204030203" pitchFamily="34" charset="0"/>
            </a:endParaRPr>
          </a:p>
        </p:txBody>
      </p:sp>
      <p:sp>
        <p:nvSpPr>
          <p:cNvPr id="7" name="TextBox 6"/>
          <p:cNvSpPr txBox="1"/>
          <p:nvPr/>
        </p:nvSpPr>
        <p:spPr>
          <a:xfrm>
            <a:off x="660919" y="228583"/>
            <a:ext cx="11247992" cy="584775"/>
          </a:xfrm>
          <a:prstGeom prst="rect">
            <a:avLst/>
          </a:prstGeom>
          <a:noFill/>
        </p:spPr>
        <p:txBody>
          <a:bodyPr wrap="square" rtlCol="0">
            <a:spAutoFit/>
          </a:bodyPr>
          <a:lstStyle/>
          <a:p>
            <a:r>
              <a:rPr lang="en-GB" sz="3200" b="1" dirty="0">
                <a:solidFill>
                  <a:srgbClr val="BD8648"/>
                </a:solidFill>
                <a:latin typeface="Raleway" panose="020B0503030101060003" pitchFamily="34" charset="0"/>
                <a:ea typeface="Lato" panose="020F0502020204030203" pitchFamily="34" charset="0"/>
                <a:cs typeface="Lato" panose="020F0502020204030203" pitchFamily="34" charset="0"/>
              </a:rPr>
              <a:t>Useful Links: Drama, Music and Science</a:t>
            </a:r>
          </a:p>
        </p:txBody>
      </p:sp>
      <p:sp>
        <p:nvSpPr>
          <p:cNvPr id="10" name="TextBox 9"/>
          <p:cNvSpPr txBox="1"/>
          <p:nvPr/>
        </p:nvSpPr>
        <p:spPr>
          <a:xfrm>
            <a:off x="348456" y="6300727"/>
            <a:ext cx="2491273" cy="400110"/>
          </a:xfrm>
          <a:prstGeom prst="rect">
            <a:avLst/>
          </a:prstGeom>
          <a:noFill/>
        </p:spPr>
        <p:txBody>
          <a:bodyPr wrap="square" rtlCol="0">
            <a:spAutoFit/>
          </a:bodyPr>
          <a:lstStyle/>
          <a:p>
            <a:pPr algn="r"/>
            <a:r>
              <a:rPr lang="en-GB" sz="2000" b="1" dirty="0">
                <a:solidFill>
                  <a:schemeClr val="bg1"/>
                </a:solidFill>
                <a:latin typeface="Lato" panose="020F0502020204030203" pitchFamily="34" charset="0"/>
                <a:ea typeface="Lato" panose="020F0502020204030203" pitchFamily="34" charset="0"/>
                <a:cs typeface="Lato" panose="020F0502020204030203" pitchFamily="34" charset="0"/>
              </a:rPr>
              <a:t>Create Your Future</a:t>
            </a:r>
          </a:p>
        </p:txBody>
      </p:sp>
      <p:pic>
        <p:nvPicPr>
          <p:cNvPr id="5" name="Picture 4">
            <a:extLst>
              <a:ext uri="{FF2B5EF4-FFF2-40B4-BE49-F238E27FC236}">
                <a16:creationId xmlns:a16="http://schemas.microsoft.com/office/drawing/2014/main" id="{7506A790-82A7-8DF3-5D89-1CD6289F58E2}"/>
              </a:ext>
            </a:extLst>
          </p:cNvPr>
          <p:cNvPicPr>
            <a:picLocks noChangeAspect="1"/>
          </p:cNvPicPr>
          <p:nvPr/>
        </p:nvPicPr>
        <p:blipFill>
          <a:blip r:embed="rId6"/>
          <a:stretch>
            <a:fillRect/>
          </a:stretch>
        </p:blipFill>
        <p:spPr>
          <a:xfrm>
            <a:off x="9828580" y="6140818"/>
            <a:ext cx="1774090" cy="652329"/>
          </a:xfrm>
          <a:prstGeom prst="rect">
            <a:avLst/>
          </a:prstGeom>
        </p:spPr>
      </p:pic>
      <p:pic>
        <p:nvPicPr>
          <p:cNvPr id="8" name="Picture 7" descr="A person standing in front of a display&#10;&#10;Description automatically generated">
            <a:extLst>
              <a:ext uri="{FF2B5EF4-FFF2-40B4-BE49-F238E27FC236}">
                <a16:creationId xmlns:a16="http://schemas.microsoft.com/office/drawing/2014/main" id="{144AC235-48D7-9BA0-BC49-61C18AFCBA5D}"/>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60919" y="1216514"/>
            <a:ext cx="4473789" cy="4473789"/>
          </a:xfrm>
          <a:prstGeom prst="rect">
            <a:avLst/>
          </a:prstGeom>
        </p:spPr>
      </p:pic>
    </p:spTree>
    <p:extLst>
      <p:ext uri="{BB962C8B-B14F-4D97-AF65-F5344CB8AC3E}">
        <p14:creationId xmlns:p14="http://schemas.microsoft.com/office/powerpoint/2010/main" val="25167943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0" y="6064880"/>
            <a:ext cx="12205250" cy="871804"/>
          </a:xfrm>
          <a:prstGeom prst="rect">
            <a:avLst/>
          </a:prstGeom>
        </p:spPr>
      </p:pic>
      <p:sp>
        <p:nvSpPr>
          <p:cNvPr id="3" name="Content Placeholder 2"/>
          <p:cNvSpPr>
            <a:spLocks noGrp="1"/>
          </p:cNvSpPr>
          <p:nvPr>
            <p:ph idx="1"/>
          </p:nvPr>
        </p:nvSpPr>
        <p:spPr>
          <a:xfrm>
            <a:off x="660919" y="1317524"/>
            <a:ext cx="6630835" cy="4816626"/>
          </a:xfrm>
        </p:spPr>
        <p:txBody>
          <a:bodyPr>
            <a:normAutofit fontScale="92500" lnSpcReduction="10000"/>
          </a:bodyPr>
          <a:lstStyle/>
          <a:p>
            <a:pPr marL="0" indent="0">
              <a:lnSpc>
                <a:spcPct val="120000"/>
              </a:lnSpc>
              <a:buNone/>
            </a:pPr>
            <a:r>
              <a:rPr lang="en-GB" sz="1500" b="1" dirty="0">
                <a:latin typeface="Lato" panose="020F0502020204030203" pitchFamily="34" charset="0"/>
                <a:ea typeface="Lato" panose="020F0502020204030203" pitchFamily="34" charset="0"/>
                <a:cs typeface="Lato" panose="020F0502020204030203" pitchFamily="34" charset="0"/>
              </a:rPr>
              <a:t>Useful links to subject areas and potential career options in Health &amp; Social Care, Childcare, Food Prep, PE and DT:</a:t>
            </a:r>
          </a:p>
          <a:p>
            <a:pPr marL="0" indent="0">
              <a:lnSpc>
                <a:spcPct val="120000"/>
              </a:lnSpc>
              <a:buNone/>
            </a:pPr>
            <a:r>
              <a:rPr lang="en-GB" sz="1600" kern="1200" dirty="0">
                <a:solidFill>
                  <a:schemeClr val="bg1"/>
                </a:solidFill>
                <a:latin typeface="Lato" panose="020F0502020204030203" pitchFamily="34" charset="0"/>
                <a:ea typeface="Lato" panose="020F0502020204030203" pitchFamily="34" charset="0"/>
                <a:cs typeface="Lato" panose="020F0502020204030203" pitchFamily="34" charset="0"/>
                <a:hlinkClick r:id="rId3"/>
              </a:rPr>
              <a:t>https://www.prospects.ac.uk/careers-advice/what-can-i-do-with-my-degree/health-and-social-care</a:t>
            </a:r>
            <a:r>
              <a:rPr lang="en-GB" sz="1600" kern="1200" dirty="0">
                <a:solidFill>
                  <a:schemeClr val="bg1"/>
                </a:solidFill>
                <a:latin typeface="Lato" panose="020F0502020204030203" pitchFamily="34" charset="0"/>
                <a:ea typeface="Lato" panose="020F0502020204030203" pitchFamily="34" charset="0"/>
                <a:cs typeface="Lato" panose="020F0502020204030203" pitchFamily="34" charset="0"/>
              </a:rPr>
              <a:t> </a:t>
            </a:r>
          </a:p>
          <a:p>
            <a:pPr marL="0" indent="0">
              <a:lnSpc>
                <a:spcPct val="120000"/>
              </a:lnSpc>
              <a:buNone/>
            </a:pPr>
            <a:br>
              <a:rPr lang="en-GB" sz="1600" kern="1200" dirty="0">
                <a:solidFill>
                  <a:schemeClr val="bg1"/>
                </a:solidFill>
                <a:latin typeface="Lato" panose="020F0502020204030203" pitchFamily="34" charset="0"/>
                <a:ea typeface="Lato" panose="020F0502020204030203" pitchFamily="34" charset="0"/>
                <a:cs typeface="Lato" panose="020F0502020204030203" pitchFamily="34" charset="0"/>
              </a:rPr>
            </a:br>
            <a:r>
              <a:rPr lang="en-GB" sz="1600" kern="1200" dirty="0">
                <a:solidFill>
                  <a:schemeClr val="bg1"/>
                </a:solidFill>
                <a:latin typeface="Lato" panose="020F0502020204030203" pitchFamily="34" charset="0"/>
                <a:ea typeface="Lato" panose="020F0502020204030203" pitchFamily="34" charset="0"/>
                <a:cs typeface="Lato" panose="020F0502020204030203" pitchFamily="34" charset="0"/>
                <a:hlinkClick r:id="rId4"/>
              </a:rPr>
              <a:t>https://www.prospects.ac.uk/jobs-and-work-experience/job-sectors/social-care/working-with-children</a:t>
            </a:r>
            <a:r>
              <a:rPr lang="en-GB" sz="1600" kern="1200" dirty="0">
                <a:solidFill>
                  <a:schemeClr val="bg1"/>
                </a:solidFill>
                <a:latin typeface="Lato" panose="020F0502020204030203" pitchFamily="34" charset="0"/>
                <a:ea typeface="Lato" panose="020F0502020204030203" pitchFamily="34" charset="0"/>
                <a:cs typeface="Lato" panose="020F0502020204030203" pitchFamily="34" charset="0"/>
              </a:rPr>
              <a:t> </a:t>
            </a:r>
          </a:p>
          <a:p>
            <a:pPr marL="0" indent="0">
              <a:lnSpc>
                <a:spcPct val="120000"/>
              </a:lnSpc>
              <a:buNone/>
            </a:pPr>
            <a:br>
              <a:rPr lang="en-GB" sz="1600" kern="1200" dirty="0">
                <a:solidFill>
                  <a:schemeClr val="bg1"/>
                </a:solidFill>
                <a:latin typeface="Lato" panose="020F0502020204030203" pitchFamily="34" charset="0"/>
                <a:ea typeface="Lato" panose="020F0502020204030203" pitchFamily="34" charset="0"/>
                <a:cs typeface="Lato" panose="020F0502020204030203" pitchFamily="34" charset="0"/>
              </a:rPr>
            </a:br>
            <a:r>
              <a:rPr lang="en-GB" sz="1600" kern="1200" dirty="0">
                <a:solidFill>
                  <a:schemeClr val="bg1"/>
                </a:solidFill>
                <a:latin typeface="Lato" panose="020F0502020204030203" pitchFamily="34" charset="0"/>
                <a:ea typeface="Lato" panose="020F0502020204030203" pitchFamily="34" charset="0"/>
                <a:cs typeface="Lato" panose="020F0502020204030203" pitchFamily="34" charset="0"/>
                <a:hlinkClick r:id="rId5"/>
              </a:rPr>
              <a:t>https://www.prospects.ac.uk/careers-advice/what-can-i-do-with-my-degree/food-science</a:t>
            </a:r>
            <a:r>
              <a:rPr lang="en-GB" sz="1600" kern="1200" dirty="0">
                <a:solidFill>
                  <a:schemeClr val="bg1"/>
                </a:solidFill>
                <a:latin typeface="Lato" panose="020F0502020204030203" pitchFamily="34" charset="0"/>
                <a:ea typeface="Lato" panose="020F0502020204030203" pitchFamily="34" charset="0"/>
                <a:cs typeface="Lato" panose="020F0502020204030203" pitchFamily="34" charset="0"/>
              </a:rPr>
              <a:t> </a:t>
            </a:r>
          </a:p>
          <a:p>
            <a:pPr marL="0" indent="0">
              <a:lnSpc>
                <a:spcPct val="120000"/>
              </a:lnSpc>
              <a:buNone/>
            </a:pPr>
            <a:br>
              <a:rPr lang="en-GB" sz="1600" kern="1200" dirty="0">
                <a:solidFill>
                  <a:schemeClr val="bg1"/>
                </a:solidFill>
                <a:latin typeface="Lato" panose="020F0502020204030203" pitchFamily="34" charset="0"/>
                <a:ea typeface="Lato" panose="020F0502020204030203" pitchFamily="34" charset="0"/>
                <a:cs typeface="Lato" panose="020F0502020204030203" pitchFamily="34" charset="0"/>
              </a:rPr>
            </a:br>
            <a:r>
              <a:rPr lang="en-GB" sz="1600" kern="1200" dirty="0">
                <a:solidFill>
                  <a:schemeClr val="bg1"/>
                </a:solidFill>
                <a:latin typeface="Lato" panose="020F0502020204030203" pitchFamily="34" charset="0"/>
                <a:ea typeface="Lato" panose="020F0502020204030203" pitchFamily="34" charset="0"/>
                <a:cs typeface="Lato" panose="020F0502020204030203" pitchFamily="34" charset="0"/>
                <a:hlinkClick r:id="rId6"/>
              </a:rPr>
              <a:t>https://www.prospects.ac.uk/careers-advice/what-can-i-do-with-my-degree/sport-and-exercise-science</a:t>
            </a:r>
            <a:r>
              <a:rPr lang="en-GB" sz="1600" kern="1200" dirty="0">
                <a:solidFill>
                  <a:schemeClr val="bg1"/>
                </a:solidFill>
                <a:latin typeface="Lato" panose="020F0502020204030203" pitchFamily="34" charset="0"/>
                <a:ea typeface="Lato" panose="020F0502020204030203" pitchFamily="34" charset="0"/>
                <a:cs typeface="Lato" panose="020F0502020204030203" pitchFamily="34" charset="0"/>
              </a:rPr>
              <a:t> </a:t>
            </a:r>
          </a:p>
          <a:p>
            <a:pPr marL="0" indent="0">
              <a:lnSpc>
                <a:spcPct val="120000"/>
              </a:lnSpc>
              <a:buNone/>
            </a:pPr>
            <a:br>
              <a:rPr lang="en-GB" sz="1600" kern="1200" dirty="0">
                <a:solidFill>
                  <a:schemeClr val="bg1"/>
                </a:solidFill>
                <a:latin typeface="Lato" panose="020F0502020204030203" pitchFamily="34" charset="0"/>
                <a:ea typeface="Lato" panose="020F0502020204030203" pitchFamily="34" charset="0"/>
                <a:cs typeface="Lato" panose="020F0502020204030203" pitchFamily="34" charset="0"/>
              </a:rPr>
            </a:br>
            <a:r>
              <a:rPr lang="en-GB" sz="1600" kern="1200" dirty="0">
                <a:solidFill>
                  <a:schemeClr val="bg1"/>
                </a:solidFill>
                <a:latin typeface="Lato" panose="020F0502020204030203" pitchFamily="34" charset="0"/>
                <a:ea typeface="Lato" panose="020F0502020204030203" pitchFamily="34" charset="0"/>
                <a:cs typeface="Lato" panose="020F0502020204030203" pitchFamily="34" charset="0"/>
                <a:hlinkClick r:id="rId7"/>
              </a:rPr>
              <a:t>https://www.prospects.ac.uk/careers-advice/what-can-i-do-with-my-degree/product-design</a:t>
            </a:r>
            <a:endParaRPr lang="en-GB" sz="1500" b="1" dirty="0">
              <a:latin typeface="Lato" panose="020F0502020204030203" pitchFamily="34" charset="0"/>
              <a:ea typeface="Lato" panose="020F0502020204030203" pitchFamily="34" charset="0"/>
              <a:cs typeface="Lato" panose="020F0502020204030203" pitchFamily="34" charset="0"/>
            </a:endParaRPr>
          </a:p>
        </p:txBody>
      </p:sp>
      <p:sp>
        <p:nvSpPr>
          <p:cNvPr id="7" name="TextBox 6"/>
          <p:cNvSpPr txBox="1"/>
          <p:nvPr/>
        </p:nvSpPr>
        <p:spPr>
          <a:xfrm>
            <a:off x="660919" y="228583"/>
            <a:ext cx="11152791" cy="1077218"/>
          </a:xfrm>
          <a:prstGeom prst="rect">
            <a:avLst/>
          </a:prstGeom>
          <a:noFill/>
        </p:spPr>
        <p:txBody>
          <a:bodyPr wrap="square" rtlCol="0">
            <a:spAutoFit/>
          </a:bodyPr>
          <a:lstStyle/>
          <a:p>
            <a:r>
              <a:rPr lang="en-GB" sz="3200" b="1" dirty="0">
                <a:solidFill>
                  <a:srgbClr val="BD8648"/>
                </a:solidFill>
                <a:latin typeface="Raleway" panose="020B0503030101060003" pitchFamily="34" charset="0"/>
                <a:ea typeface="Lato" panose="020F0502020204030203" pitchFamily="34" charset="0"/>
                <a:cs typeface="Lato" panose="020F0502020204030203" pitchFamily="34" charset="0"/>
              </a:rPr>
              <a:t>Useful Links: Health &amp; Social Care, Childcare, Food Prep, PE and DT</a:t>
            </a:r>
          </a:p>
        </p:txBody>
      </p:sp>
      <p:sp>
        <p:nvSpPr>
          <p:cNvPr id="10" name="TextBox 9"/>
          <p:cNvSpPr txBox="1"/>
          <p:nvPr/>
        </p:nvSpPr>
        <p:spPr>
          <a:xfrm>
            <a:off x="348456" y="6300727"/>
            <a:ext cx="2491273" cy="400110"/>
          </a:xfrm>
          <a:prstGeom prst="rect">
            <a:avLst/>
          </a:prstGeom>
          <a:noFill/>
        </p:spPr>
        <p:txBody>
          <a:bodyPr wrap="square" rtlCol="0">
            <a:spAutoFit/>
          </a:bodyPr>
          <a:lstStyle/>
          <a:p>
            <a:pPr algn="r"/>
            <a:r>
              <a:rPr lang="en-GB" sz="2000" b="1" dirty="0">
                <a:solidFill>
                  <a:schemeClr val="bg1"/>
                </a:solidFill>
                <a:latin typeface="Lato" panose="020F0502020204030203" pitchFamily="34" charset="0"/>
                <a:ea typeface="Lato" panose="020F0502020204030203" pitchFamily="34" charset="0"/>
                <a:cs typeface="Lato" panose="020F0502020204030203" pitchFamily="34" charset="0"/>
              </a:rPr>
              <a:t>Create Your Future</a:t>
            </a:r>
          </a:p>
        </p:txBody>
      </p:sp>
      <p:pic>
        <p:nvPicPr>
          <p:cNvPr id="5" name="Picture 4">
            <a:extLst>
              <a:ext uri="{FF2B5EF4-FFF2-40B4-BE49-F238E27FC236}">
                <a16:creationId xmlns:a16="http://schemas.microsoft.com/office/drawing/2014/main" id="{7506A790-82A7-8DF3-5D89-1CD6289F58E2}"/>
              </a:ext>
            </a:extLst>
          </p:cNvPr>
          <p:cNvPicPr>
            <a:picLocks noChangeAspect="1"/>
          </p:cNvPicPr>
          <p:nvPr/>
        </p:nvPicPr>
        <p:blipFill>
          <a:blip r:embed="rId8"/>
          <a:stretch>
            <a:fillRect/>
          </a:stretch>
        </p:blipFill>
        <p:spPr>
          <a:xfrm>
            <a:off x="9828580" y="6140818"/>
            <a:ext cx="1774090" cy="652329"/>
          </a:xfrm>
          <a:prstGeom prst="rect">
            <a:avLst/>
          </a:prstGeom>
        </p:spPr>
      </p:pic>
      <p:pic>
        <p:nvPicPr>
          <p:cNvPr id="8" name="Picture 7" descr="A collage of a classroom&#10;&#10;Description automatically generated">
            <a:extLst>
              <a:ext uri="{FF2B5EF4-FFF2-40B4-BE49-F238E27FC236}">
                <a16:creationId xmlns:a16="http://schemas.microsoft.com/office/drawing/2014/main" id="{BB13A193-029D-59A3-24D8-C435B5AD7FA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596554" y="1381739"/>
            <a:ext cx="4217155" cy="4217155"/>
          </a:xfrm>
          <a:prstGeom prst="rect">
            <a:avLst/>
          </a:prstGeom>
        </p:spPr>
      </p:pic>
    </p:spTree>
    <p:extLst>
      <p:ext uri="{BB962C8B-B14F-4D97-AF65-F5344CB8AC3E}">
        <p14:creationId xmlns:p14="http://schemas.microsoft.com/office/powerpoint/2010/main" val="20643587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0" y="6064880"/>
            <a:ext cx="12205250" cy="871804"/>
          </a:xfrm>
          <a:prstGeom prst="rect">
            <a:avLst/>
          </a:prstGeom>
        </p:spPr>
      </p:pic>
      <p:sp>
        <p:nvSpPr>
          <p:cNvPr id="3" name="Content Placeholder 2"/>
          <p:cNvSpPr>
            <a:spLocks noGrp="1"/>
          </p:cNvSpPr>
          <p:nvPr>
            <p:ph idx="1"/>
          </p:nvPr>
        </p:nvSpPr>
        <p:spPr>
          <a:xfrm>
            <a:off x="5278076" y="1207477"/>
            <a:ext cx="6630835" cy="4816626"/>
          </a:xfrm>
        </p:spPr>
        <p:txBody>
          <a:bodyPr>
            <a:normAutofit/>
          </a:bodyPr>
          <a:lstStyle/>
          <a:p>
            <a:pPr marL="0" indent="0">
              <a:lnSpc>
                <a:spcPct val="120000"/>
              </a:lnSpc>
              <a:buNone/>
            </a:pPr>
            <a:r>
              <a:rPr lang="en-GB" sz="1400" b="1" dirty="0">
                <a:latin typeface="Lato" panose="020F0502020204030203" pitchFamily="34" charset="0"/>
                <a:ea typeface="Lato" panose="020F0502020204030203" pitchFamily="34" charset="0"/>
                <a:cs typeface="Lato" panose="020F0502020204030203" pitchFamily="34" charset="0"/>
              </a:rPr>
              <a:t>Useful links to subject areas and potential career options in Modern Foreign Languages &amp; History, and links to the Careers Education Programme for Years 9 to Year 11: :</a:t>
            </a:r>
          </a:p>
          <a:p>
            <a:pPr marL="0" indent="0">
              <a:lnSpc>
                <a:spcPct val="120000"/>
              </a:lnSpc>
              <a:buNone/>
            </a:pPr>
            <a:br>
              <a:rPr lang="en-GB" sz="1400" b="1" dirty="0">
                <a:latin typeface="Lato" panose="020F0502020204030203" pitchFamily="34" charset="0"/>
                <a:ea typeface="Lato" panose="020F0502020204030203" pitchFamily="34" charset="0"/>
                <a:cs typeface="Lato" panose="020F0502020204030203" pitchFamily="34" charset="0"/>
              </a:rPr>
            </a:br>
            <a:r>
              <a:rPr lang="en-GB" sz="1400" dirty="0">
                <a:solidFill>
                  <a:schemeClr val="bg1"/>
                </a:solidFill>
                <a:latin typeface="Lato" panose="020F0502020204030203" pitchFamily="34" charset="0"/>
                <a:ea typeface="Lato" panose="020F0502020204030203" pitchFamily="34" charset="0"/>
                <a:cs typeface="Lato" panose="020F0502020204030203" pitchFamily="34" charset="0"/>
                <a:hlinkClick r:id="rId3"/>
              </a:rPr>
              <a:t>https://www.prospects.ac.uk/careers-advice/what-can-i-do-with-my-degree/modern-languages</a:t>
            </a:r>
            <a:r>
              <a:rPr lang="en-GB" sz="1400" dirty="0">
                <a:solidFill>
                  <a:schemeClr val="bg1"/>
                </a:solidFill>
                <a:latin typeface="Lato" panose="020F0502020204030203" pitchFamily="34" charset="0"/>
                <a:ea typeface="Lato" panose="020F0502020204030203" pitchFamily="34" charset="0"/>
                <a:cs typeface="Lato" panose="020F0502020204030203" pitchFamily="34" charset="0"/>
              </a:rPr>
              <a:t> </a:t>
            </a:r>
          </a:p>
          <a:p>
            <a:pPr marL="0" indent="0">
              <a:lnSpc>
                <a:spcPct val="120000"/>
              </a:lnSpc>
              <a:buNone/>
            </a:pPr>
            <a:br>
              <a:rPr lang="en-GB" sz="1400" dirty="0">
                <a:solidFill>
                  <a:schemeClr val="bg1"/>
                </a:solidFill>
                <a:latin typeface="Lato" panose="020F0502020204030203" pitchFamily="34" charset="0"/>
                <a:ea typeface="Lato" panose="020F0502020204030203" pitchFamily="34" charset="0"/>
                <a:cs typeface="Lato" panose="020F0502020204030203" pitchFamily="34" charset="0"/>
              </a:rPr>
            </a:br>
            <a:r>
              <a:rPr lang="en-GB" sz="1400" dirty="0">
                <a:solidFill>
                  <a:schemeClr val="bg1"/>
                </a:solidFill>
                <a:latin typeface="Lato" panose="020F0502020204030203" pitchFamily="34" charset="0"/>
                <a:ea typeface="Lato" panose="020F0502020204030203" pitchFamily="34" charset="0"/>
                <a:cs typeface="Lato" panose="020F0502020204030203" pitchFamily="34" charset="0"/>
                <a:hlinkClick r:id="rId4"/>
              </a:rPr>
              <a:t>https://www.prospects.ac.uk/careers-advice/what-can-i-do-with-my-degree/history</a:t>
            </a:r>
            <a:r>
              <a:rPr lang="en-GB" sz="1400" dirty="0">
                <a:solidFill>
                  <a:schemeClr val="bg1"/>
                </a:solidFill>
                <a:latin typeface="Lato" panose="020F0502020204030203" pitchFamily="34" charset="0"/>
                <a:ea typeface="Lato" panose="020F0502020204030203" pitchFamily="34" charset="0"/>
                <a:cs typeface="Lato" panose="020F0502020204030203" pitchFamily="34" charset="0"/>
              </a:rPr>
              <a:t> </a:t>
            </a:r>
          </a:p>
          <a:p>
            <a:pPr marL="0" indent="0">
              <a:lnSpc>
                <a:spcPct val="120000"/>
              </a:lnSpc>
              <a:buNone/>
            </a:pPr>
            <a:br>
              <a:rPr lang="en-GB" sz="1400" dirty="0">
                <a:solidFill>
                  <a:schemeClr val="bg1"/>
                </a:solidFill>
                <a:latin typeface="Lato" panose="020F0502020204030203" pitchFamily="34" charset="0"/>
                <a:ea typeface="Lato" panose="020F0502020204030203" pitchFamily="34" charset="0"/>
                <a:cs typeface="Lato" panose="020F0502020204030203" pitchFamily="34" charset="0"/>
              </a:rPr>
            </a:br>
            <a:r>
              <a:rPr lang="en-GB" sz="1400" dirty="0">
                <a:solidFill>
                  <a:schemeClr val="bg1"/>
                </a:solidFill>
                <a:latin typeface="Lato" panose="020F0502020204030203" pitchFamily="34" charset="0"/>
                <a:ea typeface="Lato" panose="020F0502020204030203" pitchFamily="34" charset="0"/>
                <a:cs typeface="Lato" panose="020F0502020204030203" pitchFamily="34" charset="0"/>
                <a:hlinkClick r:id="rId5"/>
              </a:rPr>
              <a:t>https://www.gosforthacademy.org.uk/curriculum/careers</a:t>
            </a:r>
            <a:r>
              <a:rPr lang="en-GB" sz="1400" dirty="0">
                <a:solidFill>
                  <a:schemeClr val="bg1"/>
                </a:solidFill>
                <a:latin typeface="Lato" panose="020F0502020204030203" pitchFamily="34" charset="0"/>
                <a:ea typeface="Lato" panose="020F0502020204030203" pitchFamily="34" charset="0"/>
                <a:cs typeface="Lato" panose="020F0502020204030203" pitchFamily="34" charset="0"/>
              </a:rPr>
              <a:t> </a:t>
            </a:r>
            <a:br>
              <a:rPr lang="en-GB" sz="1400" dirty="0">
                <a:solidFill>
                  <a:schemeClr val="bg1"/>
                </a:solidFill>
                <a:latin typeface="Lato" panose="020F0502020204030203" pitchFamily="34" charset="0"/>
                <a:ea typeface="Lato" panose="020F0502020204030203" pitchFamily="34" charset="0"/>
                <a:cs typeface="Lato" panose="020F0502020204030203" pitchFamily="34" charset="0"/>
              </a:rPr>
            </a:br>
            <a:endParaRPr lang="en-GB" sz="1400" dirty="0">
              <a:solidFill>
                <a:schemeClr val="bg1"/>
              </a:solidFill>
              <a:latin typeface="Lato" panose="020F0502020204030203" pitchFamily="34" charset="0"/>
              <a:ea typeface="Lato" panose="020F0502020204030203" pitchFamily="34" charset="0"/>
              <a:cs typeface="Lato" panose="020F0502020204030203" pitchFamily="34" charset="0"/>
            </a:endParaRPr>
          </a:p>
          <a:p>
            <a:pPr marL="0" indent="0">
              <a:lnSpc>
                <a:spcPct val="120000"/>
              </a:lnSpc>
              <a:buNone/>
            </a:pPr>
            <a:r>
              <a:rPr lang="en-GB" sz="1400" dirty="0">
                <a:solidFill>
                  <a:schemeClr val="bg1"/>
                </a:solidFill>
                <a:latin typeface="Lato" panose="020F0502020204030203" pitchFamily="34" charset="0"/>
                <a:ea typeface="Lato" panose="020F0502020204030203" pitchFamily="34" charset="0"/>
                <a:cs typeface="Lato" panose="020F0502020204030203" pitchFamily="34" charset="0"/>
                <a:hlinkClick r:id="rId6"/>
              </a:rPr>
              <a:t>https://www.gosforthacademy.org.uk/_filecache/71b/8d2/12291-career-education-programme-years-9-11-24-25-2.pdf</a:t>
            </a:r>
            <a:endParaRPr lang="en-GB" sz="1500" b="1" dirty="0">
              <a:latin typeface="Lato" panose="020F0502020204030203" pitchFamily="34" charset="0"/>
              <a:ea typeface="Lato" panose="020F0502020204030203" pitchFamily="34" charset="0"/>
              <a:cs typeface="Lato" panose="020F0502020204030203" pitchFamily="34" charset="0"/>
            </a:endParaRPr>
          </a:p>
        </p:txBody>
      </p:sp>
      <p:sp>
        <p:nvSpPr>
          <p:cNvPr id="7" name="TextBox 6"/>
          <p:cNvSpPr txBox="1"/>
          <p:nvPr/>
        </p:nvSpPr>
        <p:spPr>
          <a:xfrm>
            <a:off x="660919" y="228583"/>
            <a:ext cx="11247992" cy="584775"/>
          </a:xfrm>
          <a:prstGeom prst="rect">
            <a:avLst/>
          </a:prstGeom>
          <a:noFill/>
        </p:spPr>
        <p:txBody>
          <a:bodyPr wrap="square" rtlCol="0">
            <a:spAutoFit/>
          </a:bodyPr>
          <a:lstStyle/>
          <a:p>
            <a:r>
              <a:rPr lang="en-GB" sz="3200" b="1" dirty="0">
                <a:solidFill>
                  <a:srgbClr val="BD8648"/>
                </a:solidFill>
                <a:latin typeface="Raleway" panose="020B0503030101060003" pitchFamily="34" charset="0"/>
                <a:ea typeface="Lato" panose="020F0502020204030203" pitchFamily="34" charset="0"/>
                <a:cs typeface="Lato" panose="020F0502020204030203" pitchFamily="34" charset="0"/>
              </a:rPr>
              <a:t>Useful Links: MFL, History, and our Careers Education</a:t>
            </a:r>
          </a:p>
        </p:txBody>
      </p:sp>
      <p:sp>
        <p:nvSpPr>
          <p:cNvPr id="10" name="TextBox 9"/>
          <p:cNvSpPr txBox="1"/>
          <p:nvPr/>
        </p:nvSpPr>
        <p:spPr>
          <a:xfrm>
            <a:off x="348456" y="6300727"/>
            <a:ext cx="2491273" cy="400110"/>
          </a:xfrm>
          <a:prstGeom prst="rect">
            <a:avLst/>
          </a:prstGeom>
          <a:noFill/>
        </p:spPr>
        <p:txBody>
          <a:bodyPr wrap="square" rtlCol="0">
            <a:spAutoFit/>
          </a:bodyPr>
          <a:lstStyle/>
          <a:p>
            <a:pPr algn="r"/>
            <a:r>
              <a:rPr lang="en-GB" sz="2000" b="1" dirty="0">
                <a:solidFill>
                  <a:schemeClr val="bg1"/>
                </a:solidFill>
                <a:latin typeface="Lato" panose="020F0502020204030203" pitchFamily="34" charset="0"/>
                <a:ea typeface="Lato" panose="020F0502020204030203" pitchFamily="34" charset="0"/>
                <a:cs typeface="Lato" panose="020F0502020204030203" pitchFamily="34" charset="0"/>
              </a:rPr>
              <a:t>Create Your Future</a:t>
            </a:r>
          </a:p>
        </p:txBody>
      </p:sp>
      <p:pic>
        <p:nvPicPr>
          <p:cNvPr id="5" name="Picture 4">
            <a:extLst>
              <a:ext uri="{FF2B5EF4-FFF2-40B4-BE49-F238E27FC236}">
                <a16:creationId xmlns:a16="http://schemas.microsoft.com/office/drawing/2014/main" id="{7506A790-82A7-8DF3-5D89-1CD6289F58E2}"/>
              </a:ext>
            </a:extLst>
          </p:cNvPr>
          <p:cNvPicPr>
            <a:picLocks noChangeAspect="1"/>
          </p:cNvPicPr>
          <p:nvPr/>
        </p:nvPicPr>
        <p:blipFill>
          <a:blip r:embed="rId7"/>
          <a:stretch>
            <a:fillRect/>
          </a:stretch>
        </p:blipFill>
        <p:spPr>
          <a:xfrm>
            <a:off x="9828580" y="6140818"/>
            <a:ext cx="1774090" cy="652329"/>
          </a:xfrm>
          <a:prstGeom prst="rect">
            <a:avLst/>
          </a:prstGeom>
        </p:spPr>
      </p:pic>
      <p:pic>
        <p:nvPicPr>
          <p:cNvPr id="8" name="Picture 7" descr="A person standing in front of a display&#10;&#10;Description automatically generated">
            <a:extLst>
              <a:ext uri="{FF2B5EF4-FFF2-40B4-BE49-F238E27FC236}">
                <a16:creationId xmlns:a16="http://schemas.microsoft.com/office/drawing/2014/main" id="{144AC235-48D7-9BA0-BC49-61C18AFCBA5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60919" y="1216514"/>
            <a:ext cx="4473789" cy="4473789"/>
          </a:xfrm>
          <a:prstGeom prst="rect">
            <a:avLst/>
          </a:prstGeom>
        </p:spPr>
      </p:pic>
    </p:spTree>
    <p:extLst>
      <p:ext uri="{BB962C8B-B14F-4D97-AF65-F5344CB8AC3E}">
        <p14:creationId xmlns:p14="http://schemas.microsoft.com/office/powerpoint/2010/main" val="20301576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A1635"/>
        </a:soli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51763" y="4657354"/>
            <a:ext cx="9144000" cy="817323"/>
          </a:xfrm>
        </p:spPr>
        <p:txBody>
          <a:bodyPr>
            <a:normAutofit/>
          </a:bodyPr>
          <a:lstStyle/>
          <a:p>
            <a:pPr>
              <a:spcBef>
                <a:spcPts val="600"/>
              </a:spcBef>
            </a:pPr>
            <a:r>
              <a:rPr lang="en-GB" sz="4000" b="1" dirty="0">
                <a:solidFill>
                  <a:srgbClr val="BD8648"/>
                </a:solidFill>
                <a:latin typeface="Raleway" panose="020B0503030101060003" pitchFamily="34" charset="0"/>
                <a:ea typeface="Lato" panose="020F0502020204030203" pitchFamily="34" charset="0"/>
                <a:cs typeface="Lato" panose="020F0502020204030203" pitchFamily="34" charset="0"/>
              </a:rPr>
              <a:t>Create Your Future</a:t>
            </a:r>
            <a:endParaRPr lang="en-GB" sz="4000" dirty="0">
              <a:solidFill>
                <a:srgbClr val="BD8648"/>
              </a:solidFill>
              <a:latin typeface="Raleway" panose="020B0503030101060003" pitchFamily="34" charset="0"/>
              <a:ea typeface="Lato" panose="020F0502020204030203" pitchFamily="34" charset="0"/>
              <a:cs typeface="Lato" panose="020F0502020204030203" pitchFamily="34" charset="0"/>
            </a:endParaRPr>
          </a:p>
        </p:txBody>
      </p:sp>
      <p:pic>
        <p:nvPicPr>
          <p:cNvPr id="5" name="Picture 4" descr="A black background with white text&#10;&#10;Description automatically generated">
            <a:extLst>
              <a:ext uri="{FF2B5EF4-FFF2-40B4-BE49-F238E27FC236}">
                <a16:creationId xmlns:a16="http://schemas.microsoft.com/office/drawing/2014/main" id="{24EA369C-BBF5-091D-AAD4-303CF442C58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62087" y="1572296"/>
            <a:ext cx="6502734" cy="2400423"/>
          </a:xfrm>
          <a:prstGeom prst="rect">
            <a:avLst/>
          </a:prstGeom>
        </p:spPr>
      </p:pic>
    </p:spTree>
    <p:extLst>
      <p:ext uri="{BB962C8B-B14F-4D97-AF65-F5344CB8AC3E}">
        <p14:creationId xmlns:p14="http://schemas.microsoft.com/office/powerpoint/2010/main" val="17444908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Download xmlns="2cca1219-f71f-4f93-baca-c764223bfa67">
      <Url xsi:nil="true"/>
      <Description xsi:nil="true"/>
    </Download>
    <TaxCatchAll xmlns="0eef70a7-9209-45b8-92f2-2c02e64a936c" xsi:nil="true"/>
    <lcf76f155ced4ddcb4097134ff3c332f xmlns="2cca1219-f71f-4f93-baca-c764223bfa67">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12CA241DFC67AA4F8DC5429F791FE1FA" ma:contentTypeVersion="12" ma:contentTypeDescription="Create a new document." ma:contentTypeScope="" ma:versionID="659935b3581d6ccfd9b9708dc0e15dd5">
  <xsd:schema xmlns:xsd="http://www.w3.org/2001/XMLSchema" xmlns:xs="http://www.w3.org/2001/XMLSchema" xmlns:p="http://schemas.microsoft.com/office/2006/metadata/properties" xmlns:ns2="2cca1219-f71f-4f93-baca-c764223bfa67" xmlns:ns3="0eef70a7-9209-45b8-92f2-2c02e64a936c" targetNamespace="http://schemas.microsoft.com/office/2006/metadata/properties" ma:root="true" ma:fieldsID="9109fb6f1b656a1f7f50b20600264289" ns2:_="" ns3:_="">
    <xsd:import namespace="2cca1219-f71f-4f93-baca-c764223bfa67"/>
    <xsd:import namespace="0eef70a7-9209-45b8-92f2-2c02e64a936c"/>
    <xsd:element name="properties">
      <xsd:complexType>
        <xsd:sequence>
          <xsd:element name="documentManagement">
            <xsd:complexType>
              <xsd:all>
                <xsd:element ref="ns2:Download" minOccurs="0"/>
                <xsd:element ref="ns2:lcf76f155ced4ddcb4097134ff3c332f" minOccurs="0"/>
                <xsd:element ref="ns3:TaxCatchAll" minOccurs="0"/>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cca1219-f71f-4f93-baca-c764223bfa67" elementFormDefault="qualified">
    <xsd:import namespace="http://schemas.microsoft.com/office/2006/documentManagement/types"/>
    <xsd:import namespace="http://schemas.microsoft.com/office/infopath/2007/PartnerControls"/>
    <xsd:element name="Download" ma:index="8" nillable="true" ma:displayName="Download" ma:description="Download" ma:format="Hyperlink" ma:internalName="Download">
      <xsd:complexType>
        <xsd:complexContent>
          <xsd:extension base="dms:URL">
            <xsd:sequence>
              <xsd:element name="Url" type="dms:ValidUrl" minOccurs="0" nillable="true"/>
              <xsd:element name="Description" type="xsd:string" nillable="true"/>
            </xsd:sequence>
          </xsd:extension>
        </xsd:complexContent>
      </xsd:complexType>
    </xsd:element>
    <xsd:element name="lcf76f155ced4ddcb4097134ff3c332f" ma:index="10" nillable="true" ma:taxonomy="true" ma:internalName="lcf76f155ced4ddcb4097134ff3c332f" ma:taxonomyFieldName="MediaServiceImageTags" ma:displayName="Image Tags" ma:readOnly="false" ma:fieldId="{5cf76f15-5ced-4ddc-b409-7134ff3c332f}" ma:taxonomyMulti="true" ma:sspId="a72bb472-3a9c-4f56-9e6f-fdae2be011ae" ma:termSetId="09814cd3-568e-fe90-9814-8d621ff8fb84" ma:anchorId="fba54fb3-c3e1-fe81-a776-ca4b69148c4d" ma:open="true" ma:isKeyword="false">
      <xsd:complexType>
        <xsd:sequence>
          <xsd:element ref="pc:Terms" minOccurs="0" maxOccurs="1"/>
        </xsd:sequence>
      </xsd:complex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SearchProperties" ma:index="14" nillable="true" ma:displayName="MediaServiceSearchProperties" ma:hidden="true" ma:internalName="MediaServiceSearchProperties" ma:readOnly="true">
      <xsd:simpleType>
        <xsd:restriction base="dms:Note"/>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eef70a7-9209-45b8-92f2-2c02e64a936c" elementFormDefault="qualified">
    <xsd:import namespace="http://schemas.microsoft.com/office/2006/documentManagement/types"/>
    <xsd:import namespace="http://schemas.microsoft.com/office/infopath/2007/PartnerControls"/>
    <xsd:element name="TaxCatchAll" ma:index="11" nillable="true" ma:displayName="Taxonomy Catch All Column" ma:hidden="true" ma:list="{436931f2-704a-4988-9c14-13a9b21dca09}" ma:internalName="TaxCatchAll" ma:showField="CatchAllData" ma:web="0eef70a7-9209-45b8-92f2-2c02e64a936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401E262-FEC7-4EB7-90DE-853BB9EC1DDF}">
  <ds:schemaRefs>
    <ds:schemaRef ds:uri="http://schemas.microsoft.com/sharepoint/v3/contenttype/forms"/>
  </ds:schemaRefs>
</ds:datastoreItem>
</file>

<file path=customXml/itemProps2.xml><?xml version="1.0" encoding="utf-8"?>
<ds:datastoreItem xmlns:ds="http://schemas.openxmlformats.org/officeDocument/2006/customXml" ds:itemID="{0375DF77-F600-4A06-972B-F43A9A6C85DA}">
  <ds:schemaRefs>
    <ds:schemaRef ds:uri="http://schemas.microsoft.com/office/2006/metadata/properties"/>
    <ds:schemaRef ds:uri="http://schemas.microsoft.com/office/infopath/2007/PartnerControls"/>
    <ds:schemaRef ds:uri="2cca1219-f71f-4f93-baca-c764223bfa67"/>
    <ds:schemaRef ds:uri="0eef70a7-9209-45b8-92f2-2c02e64a936c"/>
  </ds:schemaRefs>
</ds:datastoreItem>
</file>

<file path=customXml/itemProps3.xml><?xml version="1.0" encoding="utf-8"?>
<ds:datastoreItem xmlns:ds="http://schemas.openxmlformats.org/officeDocument/2006/customXml" ds:itemID="{0D88CB17-A5BD-47F1-8641-3688A98DEEB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cca1219-f71f-4f93-baca-c764223bfa67"/>
    <ds:schemaRef ds:uri="0eef70a7-9209-45b8-92f2-2c02e64a936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108</TotalTime>
  <Words>715</Words>
  <Application>Microsoft Office PowerPoint</Application>
  <PresentationFormat>Widescreen</PresentationFormat>
  <Paragraphs>46</Paragraphs>
  <Slides>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Arial</vt:lpstr>
      <vt:lpstr>Calibri</vt:lpstr>
      <vt:lpstr>Calibri Light</vt:lpstr>
      <vt:lpstr>Lato</vt:lpstr>
      <vt:lpstr>Raleway</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Heaton Manor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Cairns, Alison</dc:creator>
  <cp:lastModifiedBy>Cairns, Alison</cp:lastModifiedBy>
  <cp:revision>11</cp:revision>
  <dcterms:created xsi:type="dcterms:W3CDTF">2023-10-11T10:43:56Z</dcterms:created>
  <dcterms:modified xsi:type="dcterms:W3CDTF">2025-01-23T12:49:17Z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0x01010012CA241DFC67AA4F8DC5429F791FE1FA</vt:lpwstr>
  </property>
</Properties>
</file>