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revisionInfo.xml" ContentType="application/vnd.ms-powerpoint.revisioninfo+xml"/>
  <Override PartName="/ppt/notesSlides/notesSlide1.xml" ContentType="application/vnd.openxmlformats-officedocument.presentationml.notes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0.xml" ContentType="application/vnd.openxmlformats-officedocument.presentationml.slide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2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</p:sldIdLst>
  <p:sldSz cx="13011150" cy="7315200"/>
  <p:notesSz cx="6858000" cy="9144000"/>
  <p:embeddedFontLst>
    <p:embeddedFont>
      <p:font typeface="Derailed ExtraBold"/>
      <p:regular r:id="rId48"/>
    </p:embeddedFont>
    <p:embeddedFont>
      <p:font typeface="Derailed Bold"/>
      <p:bold r:id="rId49"/>
    </p:embeddedFont>
    <p:embeddedFont>
      <p:font typeface="Derailed SemiBold"/>
      <p:regular r:id="rId50"/>
    </p:embeddedFont>
    <p:embeddedFont>
      <p:font typeface="Derailed"/>
      <p:regular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58C49C-978A-4A51-AB67-CA8B55E0B363}" v="20" dt="2024-06-06T07:11:13+00:00"/>
  </p1510:revLst>
</p1510:revInfo>
</file>

<file path=ppt/tableStyles.xml><?xml version="1.0" encoding="utf-8"?>
<a:tblStyleLst xmlns:a="http://schemas.openxmlformats.org/drawingml/2006/main" def="{ECEABFD6-DEF5-4B08-A064-399E52D03A91}">
  <a:tblStyle styleId="{ECEABFD6-DEF5-4B08-A064-399E52D03A91}" styleName="Visme - Default">
    <a:wholeTbl>
      <a:tcTxStyle>
        <a:fontRef idx="minor">
          <a:prstClr val="black"/>
        </a:fontRef>
        <a:prstClr val="black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FFFFFF"/>
          </a:solidFill>
        </a:fill>
      </a:tcStyle>
    </a:wholeTbl>
    <a:band1H>
      <a:tcStyle>
        <a:tcBdr/>
      </a:tcStyle>
    </a:band1H>
    <a:band2H>
      <a:tcStyle>
        <a:tcBdr/>
        <a:fill>
          <a:solidFill>
            <a:srgbClr val="EAF3F3"/>
          </a:solidFill>
        </a:fill>
      </a:tcStyle>
    </a:band2H>
    <a:firstRow>
      <a:tcTxStyle>
        <a:fontRef idx="minor">
          <a:srgbClr val="FFFFFF"/>
        </a:fontRef>
        <a:srgbClr val="FFFFFF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4682B4"/>
          </a:solidFill>
        </a:fill>
      </a:tcStyle>
    </a:firstRow>
  </a:tblStyle>
  <a:tblStyle styleId="{250974F7-19B4-4E8B-8F88-A368280DB3C5}" styleName="Visme - Dark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34495E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34495E"/>
              </a:solidFill>
            </a:ln>
          </a:bottom>
          <a:insideH>
            <a:ln w="12700" cmpd="sng">
              <a:solidFill>
                <a:srgbClr val="34495E"/>
              </a:solidFill>
            </a:ln>
          </a:insideH>
          <a:insideV>
            <a:ln w="12700" cmpd="sng">
              <a:solidFill>
                <a:srgbClr val="34495E"/>
              </a:solidFill>
            </a:ln>
          </a:insideV>
        </a:tcBdr>
        <a:fill>
          <a:solidFill>
            <a:srgbClr val="34495E"/>
          </a:solidFill>
        </a:fill>
      </a:tcStyle>
    </a:wholeTbl>
    <a:firstRow>
      <a:tcTxStyle>
        <a:fontRef idx="minor">
          <a:srgbClr val="DDDD55"/>
        </a:fontRef>
        <a:srgbClr val="DDDD55"/>
      </a:tcTxStyle>
    </a:firstRow>
  </a:tblStyle>
  <a:tblStyle styleId="{D6B0A444-BE85-4B0B-AF8B-2701F9732221}" styleName="Visme - Light">
    <a:wholeTbl>
      <a:tcTxStyle>
        <a:fontRef idx="minor">
          <a:srgbClr val="818181"/>
        </a:fontRef>
        <a:srgbClr val="818181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DAE4EA"/>
          </a:solidFill>
        </a:fill>
      </a:tcStyle>
    </a:wholeTbl>
    <a:firstRow>
      <a:tcTxStyle b="on">
        <a:fontRef idx="minor">
          <a:srgbClr val="818181"/>
        </a:fontRef>
        <a:srgbClr val="818181"/>
      </a:tcTxStyle>
    </a:firstRow>
  </a:tblStyle>
  <a:tblStyle styleId="{D801C701-60A8-4CDB-9F91-86469C498BE4}" styleName="Visme - Dark with blue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717274"/>
          </a:solidFill>
        </a:fill>
      </a:tcStyle>
    </a:wholeTbl>
    <a:firstRow>
      <a:tcTxStyle b="on">
        <a:fontRef idx="minor">
          <a:srgbClr val="FFFFFF"/>
        </a:fontRef>
        <a:srgbClr val="FFFFFF"/>
      </a:tcTxStyle>
      <a:tcStyle>
        <a:fill>
          <a:solidFill>
            <a:srgbClr val="40A0F7"/>
          </a:solidFill>
        </a:fill>
      </a:tcStyle>
    </a:firstRow>
  </a:tblStyle>
  <a:tblStyle styleId="{CB79AEA9-4FA3-4525-A49E-7F1D2E6B107D}" styleName="Visme - Blue with Navy">
    <a:wholeTbl>
      <a:tcTxStyle>
        <a:fontRef idx="minor">
          <a:prstClr val="white"/>
        </a:fontRef>
        <a:prstClr val="white"/>
      </a:tcTxStyle>
      <a:tcStyle>
        <a:tcBdr>
          <a:left>
            <a:ln w="12700" cmpd="sng">
              <a:solidFill>
                <a:srgbClr val="DAE4EA"/>
              </a:solidFill>
            </a:ln>
          </a:left>
          <a:right>
            <a:ln w="12700" cmpd="sng">
              <a:solidFill>
                <a:srgbClr val="DAE4EA"/>
              </a:solidFill>
            </a:ln>
          </a:right>
          <a:top>
            <a:ln w="12700" cmpd="sng">
              <a:solidFill>
                <a:srgbClr val="DAE4EA"/>
              </a:solidFill>
            </a:ln>
          </a:top>
          <a:bottom>
            <a:ln w="12700" cmpd="sng">
              <a:solidFill>
                <a:srgbClr val="DAE4EA"/>
              </a:solidFill>
            </a:ln>
          </a:bottom>
          <a:insideH>
            <a:ln w="12700" cmpd="sng">
              <a:solidFill>
                <a:srgbClr val="DAE4EA"/>
              </a:solidFill>
            </a:ln>
          </a:insideH>
          <a:insideV>
            <a:ln w="12700" cmpd="sng">
              <a:solidFill>
                <a:srgbClr val="DAE4EA"/>
              </a:solidFill>
            </a:ln>
          </a:insideV>
        </a:tcBdr>
        <a:fill>
          <a:solidFill>
            <a:srgbClr val="3498DB"/>
          </a:solidFill>
        </a:fill>
      </a:tcStyle>
    </a:wholeTbl>
    <a:firstRow>
      <a:tcStyle>
        <a:fill>
          <a:solidFill>
            <a:srgbClr val="343F4E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font" Target="fonts/font3.fntdata"/><Relationship Id="rId7" Type="http://schemas.microsoft.com/office/2015/10/relationships/revisionInfo" Target="revisionInfo.xml"/><Relationship Id="rId2" Type="http://schemas.openxmlformats.org/officeDocument/2006/relationships/notesMaster" Target="notesMasters/notesMaster1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customXml" Target="../customXml/item2.xml"/><Relationship Id="rId5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customXml" Target="../customXml/item1.xml"/><Relationship Id="rId4" Type="http://schemas.openxmlformats.org/officeDocument/2006/relationships/viewProps" Target="viewProps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font" Target="fonts/font1.fntdata"/><Relationship Id="rId8" Type="http://schemas.openxmlformats.org/officeDocument/2006/relationships/slide" Target="slides/slide1.xml"/><Relationship Id="rId51" Type="http://schemas.openxmlformats.org/officeDocument/2006/relationships/font" Target="fonts/font4.fntdata"/><Relationship Id="rId3" Type="http://schemas.openxmlformats.org/officeDocument/2006/relationships/presProps" Target="presProps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A429A-90FE-4F33-893D-5F2AADB556A3}" type="datetimeFigureOut">
              <a:rPr lang="en-US"/>
              <a:t>3/20/2020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871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
</file>

<file path=ppt/notesSlides/_rels/notesSlide1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
</file>

<file path=ppt/notesSlides/_rels/notesSlide1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
</file>

<file path=ppt/notesSlides/_rels/notesSlide1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
</file>

<file path=ppt/notesSlides/_rels/notesSlide1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
</file>

<file path=ppt/notesSlides/_rels/notesSlide1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
</file>

<file path=ppt/notesSlides/_rels/notesSlide1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
</file>

<file path=ppt/notesSlides/_rels/notesSlide2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
</file>

<file path=ppt/notesSlides/_rels/notesSlide2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
</file>

<file path=ppt/notesSlides/_rels/notesSlide2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
</file>

<file path=ppt/notesSlides/_rels/notesSlide2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
</file>

<file path=ppt/notesSlides/_rels/notesSlide2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
</file>

<file path=ppt/notesSlides/_rels/notesSlide2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
</file>

<file path=ppt/notesSlides/_rels/notesSlide2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
</file>

<file path=ppt/notesSlides/_rels/notesSlide2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
</file>

<file path=ppt/notesSlides/_rels/notesSlide2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
</file>

<file path=ppt/notesSlides/_rels/notesSlide2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
</file>

<file path=ppt/notesSlides/_rels/notesSlide3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
</file>

<file path=ppt/notesSlides/_rels/notesSlide3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
</file>

<file path=ppt/notesSlides/_rels/notesSlide3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
</file>

<file path=ppt/notesSlides/_rels/notesSlide3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
</file>

<file path=ppt/notesSlides/_rels/notesSlide3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
</file>

<file path=ppt/notesSlides/_rels/notesSlide3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
</file>

<file path=ppt/notesSlides/_rels/notesSlide3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
</file>

<file path=ppt/notesSlides/_rels/notesSlide3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
</file>

<file path=ppt/notesSlides/_rels/notesSlide3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
</file>

<file path=ppt/notesSlides/_rels/notesSlide3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
</file>

<file path=ppt/notesSlides/_rels/notesSlide4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b="1">
                <a:latin typeface="Arial"/>
                <a:ea typeface="+mn-ea"/>
                <a:cs typeface="Arial"/>
              </a:rPr>
              <a:t>Note title</a:t>
            </a:r>
          </a:p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 here. They will be viewable in presenter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>
                <a:latin typeface="Arial"/>
                <a:ea typeface="+mn-ea"/>
                <a:cs typeface="Arial"/>
              </a:rPr>
              <a:t>Type your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38AFD9-D5DB-4A47-A4BE-251B4DF1413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60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0B57-8E6A-4005-9EDD-D258F6CC94AB}" type="datetimeFigureOut">
              <a:rPr smtClean="0"/>
              <a:t>11/18/2019</a:t>
            </a:fld>
            <a:endParaRPr/>
          </a:p>
        </p:txBody>
      </p:sp>
      <p:sp>
        <p:nvSpPr>
          <p:cNvPr id="5" name="Bottom colontit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18C70-803E-428A-BAB3-289BE172EF8D}" type="slidenum">
              <a:rPr smtClean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30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26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39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115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44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92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00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09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23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73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259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2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32436-246E-C341-8F9A-0B4F34C07184}" type="datetimeFigureOut">
              <a:rPr lang="en-US" smtClean="0"/>
              <a:pPr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943E6-0357-1B40-8726-50F09ABBA8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02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Relationship Id="rId8" Type="http://schemas.openxmlformats.org/officeDocument/2006/relationships/image" Target="../media/image32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Relationship Id="rId8" Type="http://schemas.openxmlformats.org/officeDocument/2006/relationships/image" Target="../media/image38.png"/><Relationship Id="rId9" Type="http://schemas.openxmlformats.org/officeDocument/2006/relationships/image" Target="../media/image39.png"/><Relationship Id="rId10" Type="http://schemas.openxmlformats.org/officeDocument/2006/relationships/image" Target="../media/image40.png"/><Relationship Id="rId11" Type="http://schemas.openxmlformats.org/officeDocument/2006/relationships/image" Target="../media/image41.png"/><Relationship Id="rId12" Type="http://schemas.openxmlformats.org/officeDocument/2006/relationships/image" Target="../media/image42.png"/><Relationship Id="rId13" Type="http://schemas.openxmlformats.org/officeDocument/2006/relationships/image" Target="../media/image43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image" Target="../media/image46.png"/><Relationship Id="rId6" Type="http://schemas.openxmlformats.org/officeDocument/2006/relationships/image" Target="../media/image47.png"/><Relationship Id="rId7" Type="http://schemas.openxmlformats.org/officeDocument/2006/relationships/image" Target="../media/image48.png"/><Relationship Id="rId8" Type="http://schemas.openxmlformats.org/officeDocument/2006/relationships/image" Target="../media/image49.png"/><Relationship Id="rId9" Type="http://schemas.openxmlformats.org/officeDocument/2006/relationships/image" Target="../media/image50.png"/><Relationship Id="rId10" Type="http://schemas.openxmlformats.org/officeDocument/2006/relationships/image" Target="../media/image51.png"/><Relationship Id="rId11" Type="http://schemas.openxmlformats.org/officeDocument/2006/relationships/image" Target="../media/image52.png"/><Relationship Id="rId12" Type="http://schemas.openxmlformats.org/officeDocument/2006/relationships/image" Target="../media/image53.png"/><Relationship Id="rId13" Type="http://schemas.openxmlformats.org/officeDocument/2006/relationships/image" Target="../media/image54.png"/><Relationship Id="rId14" Type="http://schemas.openxmlformats.org/officeDocument/2006/relationships/image" Target="../media/image55.png"/><Relationship Id="rId15" Type="http://schemas.openxmlformats.org/officeDocument/2006/relationships/image" Target="../media/image56.png"/><Relationship Id="rId16" Type="http://schemas.openxmlformats.org/officeDocument/2006/relationships/image" Target="../media/image57.png"/><Relationship Id="rId17" Type="http://schemas.openxmlformats.org/officeDocument/2006/relationships/image" Target="../media/image58.png"/><Relationship Id="rId18" Type="http://schemas.openxmlformats.org/officeDocument/2006/relationships/image" Target="../media/image59.png"/><Relationship Id="rId19" Type="http://schemas.openxmlformats.org/officeDocument/2006/relationships/image" Target="../media/image60.png"/><Relationship Id="rId20" Type="http://schemas.openxmlformats.org/officeDocument/2006/relationships/image" Target="../media/image6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5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7.png"/><Relationship Id="rId4" Type="http://schemas.openxmlformats.org/officeDocument/2006/relationships/image" Target="../media/image68.png"/><Relationship Id="rId5" Type="http://schemas.openxmlformats.org/officeDocument/2006/relationships/image" Target="../media/image69.png"/><Relationship Id="rId6" Type="http://schemas.openxmlformats.org/officeDocument/2006/relationships/image" Target="../media/image70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Relationship Id="rId6" Type="http://schemas.openxmlformats.org/officeDocument/2006/relationships/image" Target="../media/image74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75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6" Type="http://schemas.openxmlformats.org/officeDocument/2006/relationships/image" Target="../media/image78.png"/><Relationship Id="rId7" Type="http://schemas.openxmlformats.org/officeDocument/2006/relationships/image" Target="../media/image7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0.png"/><Relationship Id="rId4" Type="http://schemas.openxmlformats.org/officeDocument/2006/relationships/image" Target="../media/image81.png"/><Relationship Id="rId5" Type="http://schemas.openxmlformats.org/officeDocument/2006/relationships/image" Target="../media/image82.png"/><Relationship Id="rId6" Type="http://schemas.openxmlformats.org/officeDocument/2006/relationships/image" Target="../media/image83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9.png"/><Relationship Id="rId6" Type="http://schemas.openxmlformats.org/officeDocument/2006/relationships/image" Target="../media/image90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2.png"/><Relationship Id="rId4" Type="http://schemas.openxmlformats.org/officeDocument/2006/relationships/image" Target="../media/image93.png"/><Relationship Id="rId5" Type="http://schemas.openxmlformats.org/officeDocument/2006/relationships/image" Target="../media/image94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5.png"/><Relationship Id="rId4" Type="http://schemas.openxmlformats.org/officeDocument/2006/relationships/image" Target="../media/image96.png"/><Relationship Id="rId5" Type="http://schemas.openxmlformats.org/officeDocument/2006/relationships/image" Target="../media/image97.png"/><Relationship Id="rId6" Type="http://schemas.openxmlformats.org/officeDocument/2006/relationships/image" Target="../media/image98.png"/><Relationship Id="rId7" Type="http://schemas.openxmlformats.org/officeDocument/2006/relationships/image" Target="../media/image99.png"/><Relationship Id="rId8" Type="http://schemas.openxmlformats.org/officeDocument/2006/relationships/image" Target="../media/image100.png"/><Relationship Id="rId9" Type="http://schemas.openxmlformats.org/officeDocument/2006/relationships/image" Target="../media/image101.png"/><Relationship Id="rId10" Type="http://schemas.openxmlformats.org/officeDocument/2006/relationships/image" Target="../media/image102.png"/><Relationship Id="rId11" Type="http://schemas.openxmlformats.org/officeDocument/2006/relationships/image" Target="../media/image103.png"/><Relationship Id="rId12" Type="http://schemas.openxmlformats.org/officeDocument/2006/relationships/image" Target="../media/image104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5.png"/><Relationship Id="rId4" Type="http://schemas.openxmlformats.org/officeDocument/2006/relationships/image" Target="../media/image106.png"/><Relationship Id="rId5" Type="http://schemas.openxmlformats.org/officeDocument/2006/relationships/image" Target="../media/image107.png"/><Relationship Id="rId6" Type="http://schemas.openxmlformats.org/officeDocument/2006/relationships/hyperlink" Target="https://www.ucas.com/student-finance-england/student-finance-guidance-parents-and-partners#support" TargetMode="External"/><Relationship Id="rId7" Type="http://schemas.openxmlformats.org/officeDocument/2006/relationships/image" Target="../media/image108.png"/><Relationship Id="rId8" Type="http://schemas.openxmlformats.org/officeDocument/2006/relationships/image" Target="../media/image109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10.png"/><Relationship Id="rId4" Type="http://schemas.openxmlformats.org/officeDocument/2006/relationships/image" Target="../media/image111.png"/><Relationship Id="rId5" Type="http://schemas.openxmlformats.org/officeDocument/2006/relationships/image" Target="../media/image112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13.png"/><Relationship Id="rId4" Type="http://schemas.openxmlformats.org/officeDocument/2006/relationships/image" Target="../media/image114.png"/><Relationship Id="rId5" Type="http://schemas.openxmlformats.org/officeDocument/2006/relationships/image" Target="../media/image115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16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17.png"/><Relationship Id="rId4" Type="http://schemas.openxmlformats.org/officeDocument/2006/relationships/image" Target="../media/image118.png"/><Relationship Id="rId5" Type="http://schemas.openxmlformats.org/officeDocument/2006/relationships/image" Target="../media/image119.png"/><Relationship Id="rId6" Type="http://schemas.openxmlformats.org/officeDocument/2006/relationships/image" Target="../media/image120.png"/><Relationship Id="rId7" Type="http://schemas.openxmlformats.org/officeDocument/2006/relationships/image" Target="../media/image121.png"/><Relationship Id="rId8" Type="http://schemas.openxmlformats.org/officeDocument/2006/relationships/image" Target="../media/image12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23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24.png"/><Relationship Id="rId4" Type="http://schemas.openxmlformats.org/officeDocument/2006/relationships/image" Target="../media/image125.png"/><Relationship Id="rId5" Type="http://schemas.openxmlformats.org/officeDocument/2006/relationships/image" Target="../media/image126.png"/><Relationship Id="rId6" Type="http://schemas.openxmlformats.org/officeDocument/2006/relationships/image" Target="../media/image127.png"/><Relationship Id="rId7" Type="http://schemas.openxmlformats.org/officeDocument/2006/relationships/image" Target="../media/image128.png"/><Relationship Id="rId8" Type="http://schemas.openxmlformats.org/officeDocument/2006/relationships/image" Target="../media/image129.png"/><Relationship Id="rId9" Type="http://schemas.openxmlformats.org/officeDocument/2006/relationships/image" Target="../media/image130.png"/><Relationship Id="rId10" Type="http://schemas.openxmlformats.org/officeDocument/2006/relationships/image" Target="../media/image131.png"/><Relationship Id="rId11" Type="http://schemas.openxmlformats.org/officeDocument/2006/relationships/image" Target="../media/image132.png"/><Relationship Id="rId12" Type="http://schemas.openxmlformats.org/officeDocument/2006/relationships/image" Target="../media/image133.png"/><Relationship Id="rId13" Type="http://schemas.openxmlformats.org/officeDocument/2006/relationships/image" Target="../media/image134.png"/><Relationship Id="rId14" Type="http://schemas.openxmlformats.org/officeDocument/2006/relationships/image" Target="../media/image13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36.png"/><Relationship Id="rId4" Type="http://schemas.openxmlformats.org/officeDocument/2006/relationships/image" Target="../media/image137.png"/><Relationship Id="rId5" Type="http://schemas.openxmlformats.org/officeDocument/2006/relationships/image" Target="../media/image138.png"/><Relationship Id="rId6" Type="http://schemas.openxmlformats.org/officeDocument/2006/relationships/image" Target="../media/image139.png"/><Relationship Id="rId7" Type="http://schemas.openxmlformats.org/officeDocument/2006/relationships/image" Target="../media/image140.png"/><Relationship Id="rId8" Type="http://schemas.openxmlformats.org/officeDocument/2006/relationships/image" Target="../media/image14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42.png"/><Relationship Id="rId4" Type="http://schemas.openxmlformats.org/officeDocument/2006/relationships/image" Target="../media/image143.png"/><Relationship Id="rId5" Type="http://schemas.openxmlformats.org/officeDocument/2006/relationships/image" Target="../media/image144.png"/><Relationship Id="rId6" Type="http://schemas.openxmlformats.org/officeDocument/2006/relationships/image" Target="../media/image145.png"/><Relationship Id="rId7" Type="http://schemas.openxmlformats.org/officeDocument/2006/relationships/image" Target="../media/image146.png"/><Relationship Id="rId8" Type="http://schemas.openxmlformats.org/officeDocument/2006/relationships/image" Target="../media/image147.png"/><Relationship Id="rId9" Type="http://schemas.openxmlformats.org/officeDocument/2006/relationships/image" Target="../media/image148.png"/><Relationship Id="rId10" Type="http://schemas.openxmlformats.org/officeDocument/2006/relationships/image" Target="../media/image149.png"/><Relationship Id="rId11" Type="http://schemas.openxmlformats.org/officeDocument/2006/relationships/image" Target="../media/image150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51.png"/><Relationship Id="rId4" Type="http://schemas.openxmlformats.org/officeDocument/2006/relationships/image" Target="../media/image152.png"/><Relationship Id="rId5" Type="http://schemas.openxmlformats.org/officeDocument/2006/relationships/image" Target="../media/image153.png"/><Relationship Id="rId6" Type="http://schemas.openxmlformats.org/officeDocument/2006/relationships/image" Target="../media/image154.png"/><Relationship Id="rId7" Type="http://schemas.openxmlformats.org/officeDocument/2006/relationships/image" Target="../media/image155.png"/><Relationship Id="rId8" Type="http://schemas.openxmlformats.org/officeDocument/2006/relationships/image" Target="../media/image156.png"/><Relationship Id="rId9" Type="http://schemas.openxmlformats.org/officeDocument/2006/relationships/image" Target="../media/image157.png"/><Relationship Id="rId10" Type="http://schemas.openxmlformats.org/officeDocument/2006/relationships/image" Target="../media/image158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59.png"/><Relationship Id="rId4" Type="http://schemas.openxmlformats.org/officeDocument/2006/relationships/image" Target="../media/image160.png"/><Relationship Id="rId5" Type="http://schemas.openxmlformats.org/officeDocument/2006/relationships/image" Target="../media/image161.png"/><Relationship Id="rId6" Type="http://schemas.openxmlformats.org/officeDocument/2006/relationships/image" Target="../media/image162.png"/><Relationship Id="rId7" Type="http://schemas.openxmlformats.org/officeDocument/2006/relationships/image" Target="../media/image163.png"/><Relationship Id="rId8" Type="http://schemas.openxmlformats.org/officeDocument/2006/relationships/image" Target="../media/image164.png"/><Relationship Id="rId9" Type="http://schemas.openxmlformats.org/officeDocument/2006/relationships/image" Target="../media/image165.png"/><Relationship Id="rId10" Type="http://schemas.openxmlformats.org/officeDocument/2006/relationships/image" Target="../media/image166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67.png"/><Relationship Id="rId4" Type="http://schemas.openxmlformats.org/officeDocument/2006/relationships/image" Target="../media/image168.png"/><Relationship Id="rId5" Type="http://schemas.openxmlformats.org/officeDocument/2006/relationships/image" Target="../media/image169.png"/><Relationship Id="rId6" Type="http://schemas.openxmlformats.org/officeDocument/2006/relationships/image" Target="../media/image170.png"/><Relationship Id="rId7" Type="http://schemas.openxmlformats.org/officeDocument/2006/relationships/image" Target="../media/image171.png"/><Relationship Id="rId8" Type="http://schemas.openxmlformats.org/officeDocument/2006/relationships/image" Target="../media/image172.png"/><Relationship Id="rId9" Type="http://schemas.openxmlformats.org/officeDocument/2006/relationships/image" Target="../media/image173.png"/><Relationship Id="rId10" Type="http://schemas.openxmlformats.org/officeDocument/2006/relationships/image" Target="../media/image174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75.png"/><Relationship Id="rId4" Type="http://schemas.openxmlformats.org/officeDocument/2006/relationships/image" Target="../media/image176.png"/><Relationship Id="rId5" Type="http://schemas.openxmlformats.org/officeDocument/2006/relationships/image" Target="../media/image177.png"/><Relationship Id="rId6" Type="http://schemas.openxmlformats.org/officeDocument/2006/relationships/image" Target="../media/image178.png"/><Relationship Id="rId7" Type="http://schemas.openxmlformats.org/officeDocument/2006/relationships/image" Target="../media/image179.png"/><Relationship Id="rId8" Type="http://schemas.openxmlformats.org/officeDocument/2006/relationships/image" Target="../media/image180.png"/><Relationship Id="rId9" Type="http://schemas.openxmlformats.org/officeDocument/2006/relationships/image" Target="../media/image181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82.png"/><Relationship Id="rId4" Type="http://schemas.openxmlformats.org/officeDocument/2006/relationships/image" Target="../media/image183.png"/><Relationship Id="rId5" Type="http://schemas.openxmlformats.org/officeDocument/2006/relationships/image" Target="../media/image184.png"/><Relationship Id="rId6" Type="http://schemas.openxmlformats.org/officeDocument/2006/relationships/image" Target="../media/image185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86.png"/><Relationship Id="rId4" Type="http://schemas.openxmlformats.org/officeDocument/2006/relationships/image" Target="../media/image187.png"/><Relationship Id="rId5" Type="http://schemas.openxmlformats.org/officeDocument/2006/relationships/image" Target="../media/image188.png"/><Relationship Id="rId6" Type="http://schemas.openxmlformats.org/officeDocument/2006/relationships/image" Target="../media/image189.png"/><Relationship Id="rId7" Type="http://schemas.openxmlformats.org/officeDocument/2006/relationships/image" Target="../media/image190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91.png"/><Relationship Id="rId4" Type="http://schemas.openxmlformats.org/officeDocument/2006/relationships/image" Target="../media/image192.png"/><Relationship Id="rId5" Type="http://schemas.openxmlformats.org/officeDocument/2006/relationships/image" Target="../media/image19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Titl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2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4775" y="247650"/>
            <a:ext cx="7181850" cy="57531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338263" y="552450"/>
            <a:ext cx="4714875" cy="4840605"/>
          </a:xfrm>
          <a:prstGeom prst="rect">
            <a:avLst/>
          </a:prstGeom>
        </p:spPr>
        <p:txBody>
          <a:bodyPr spcFirstLastPara="0" anchor="t" tIns="157163" bIns="0" lIns="157163" rIns="157163"/>
          <a:lstStyle/>
          <a:p>
            <a:pPr algn="ctr" hangingPunct="0">
              <a:lnSpc>
                <a:spcPct val="100000"/>
              </a:lnSpc>
            </a:pPr>
            <a:r>
              <a:rPr sz="7425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Our Guide to Student Finance</a:t>
            </a:r>
          </a:p>
        </p:txBody>
      </p:sp>
      <p:pic>
        <p:nvPicPr>
          <p:cNvPr id="4" name="imag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2514600" y="5962650"/>
            <a:ext cx="7486650" cy="1447800"/>
          </a:xfrm>
          <a:prstGeom prst="rect">
            <a:avLst/>
          </a:prstGeom>
        </p:spPr>
      </p:pic>
      <p:pic>
        <p:nvPicPr>
          <p:cNvPr id="5" name="Piggy Bank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6053138" y="904875"/>
            <a:ext cx="5553075" cy="5553075"/>
          </a:xfrm>
          <a:prstGeom prst="rect">
            <a:avLst/>
          </a:prstGeom>
        </p:spPr>
      </p:pic>
      <p:pic>
        <p:nvPicPr>
          <p:cNvPr id="6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058400" y="323850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98972" y="1162050"/>
            <a:ext cx="7049553" cy="6068964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219075" y="1514475"/>
            <a:ext cx="7105650" cy="5764356"/>
          </a:xfrm>
          <a:prstGeom prst="rect">
            <a:avLst/>
          </a:prstGeom>
        </p:spPr>
        <p:txBody>
          <a:bodyPr spcFirstLastPara="0" anchor="t" tIns="306751" bIns="0" lIns="127813" rIns="127813"/>
          <a:lstStyle/>
          <a:p>
            <a:pPr algn="l" marL="457200" indent="-4572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Tuition Fees</a:t>
            </a:r>
          </a:p>
          <a:p>
            <a:pPr algn="l" marL="457200" indent="-4572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Living Costs</a:t>
            </a:r>
          </a:p>
          <a:p>
            <a:pPr algn="l" marL="457200" indent="-4572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Non-Repayable Finance</a:t>
            </a:r>
          </a:p>
          <a:p>
            <a:pPr algn="l" marL="457200" indent="-4572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Applying</a:t>
            </a:r>
          </a:p>
          <a:p>
            <a:pPr algn="l" marL="457200" indent="-4572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Loan Repayment</a:t>
            </a:r>
          </a:p>
          <a:p>
            <a:pPr algn="l" hangingPunct="0">
              <a:lnSpc>
                <a:spcPct val="100000"/>
              </a:lnSpc>
            </a:pPr>
            <a:r>
              <a:rPr sz="4831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/>
            </a:r>
          </a:p>
        </p:txBody>
      </p:sp>
      <p:sp>
        <p:nvSpPr>
          <p:cNvPr id="4" name=""/>
          <p:cNvSpPr/>
          <p:nvPr/>
        </p:nvSpPr>
        <p:spPr>
          <a:xfrm>
            <a:off x="-522286" y="85725"/>
            <a:ext cx="9656761" cy="1123950"/>
          </a:xfrm>
          <a:prstGeom prst="rect">
            <a:avLst/>
          </a:prstGeom>
        </p:spPr>
        <p:txBody>
          <a:bodyPr spcFirstLastPara="0" anchor="t" tIns="122168" bIns="0" lIns="122168" rIns="122168"/>
          <a:lstStyle/>
          <a:p>
            <a:pPr algn="ctr" hangingPunct="0">
              <a:lnSpc>
                <a:spcPct val="100000"/>
              </a:lnSpc>
            </a:pPr>
            <a:r>
              <a:rPr sz="5772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What we'll cover today</a:t>
            </a:r>
          </a:p>
        </p:txBody>
      </p:sp>
      <p:pic>
        <p:nvPicPr>
          <p:cNvPr id="5" name="63253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7210425" y="2133600"/>
            <a:ext cx="5419725" cy="3613150"/>
          </a:xfrm>
          <a:prstGeom prst="rect">
            <a:avLst/>
          </a:prstGeom>
        </p:spPr>
      </p:pic>
      <p:pic>
        <p:nvPicPr>
          <p:cNvPr id="6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65"/>
        </a:solidFill>
        <a:effectLst/>
      </p:bgPr>
    </p:bg>
    <p:spTree>
      <p:nvGrpSpPr>
        <p:cNvPr id="1" name="Titl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-114300" y="2647950"/>
            <a:ext cx="13011150" cy="1857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Tuition Fees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52400" y="85725"/>
            <a:ext cx="6964314" cy="6964314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33375" y="1971675"/>
            <a:ext cx="5919817" cy="3369241"/>
          </a:xfrm>
          <a:prstGeom prst="rect">
            <a:avLst/>
          </a:prstGeom>
        </p:spPr>
        <p:txBody>
          <a:bodyPr spcFirstLastPara="0" anchor="t" tIns="109391" bIns="0" lIns="109391" rIns="109391"/>
          <a:lstStyle/>
          <a:p>
            <a:pPr algn="ctr" hangingPunct="0">
              <a:lnSpc>
                <a:spcPct val="100000"/>
              </a:lnSpc>
            </a:pPr>
            <a:r>
              <a:rPr sz="3445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Maximum fee permitted to charge UK/EU students is set by the UK government</a:t>
            </a:r>
          </a:p>
          <a:p>
            <a:pPr algn="ctr" hangingPunct="0">
              <a:lnSpc>
                <a:spcPct val="100000"/>
              </a:lnSpc>
            </a:pPr>
            <a:r>
              <a:rPr sz="3445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445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2024/25 fees stand at £9,250 .</a:t>
            </a:r>
          </a:p>
        </p:txBody>
      </p:sp>
      <p:sp>
        <p:nvSpPr>
          <p:cNvPr id="4" name=""/>
          <p:cNvSpPr/>
          <p:nvPr/>
        </p:nvSpPr>
        <p:spPr>
          <a:xfrm>
            <a:off x="1212071" y="742950"/>
            <a:ext cx="416242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Tuition Fees</a:t>
            </a:r>
          </a:p>
        </p:txBody>
      </p:sp>
      <p:pic>
        <p:nvPicPr>
          <p:cNvPr id="5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-136176" y="-323850"/>
            <a:ext cx="13607352" cy="7636418"/>
          </a:xfrm>
          <a:prstGeom prst="rect">
            <a:avLst/>
          </a:prstGeom>
        </p:spPr>
      </p:pic>
      <p:pic>
        <p:nvPicPr>
          <p:cNvPr id="3" name="Shape-19 copy 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6343650" y="323850"/>
            <a:ext cx="6705600" cy="6705600"/>
          </a:xfrm>
          <a:prstGeom prst="rect">
            <a:avLst/>
          </a:prstGeom>
        </p:spPr>
      </p:pic>
      <p:pic>
        <p:nvPicPr>
          <p:cNvPr id="4" name="Shape-19 copy 2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0" y="323850"/>
            <a:ext cx="6705600" cy="67056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1228725" y="2047875"/>
            <a:ext cx="4219575" cy="3092608"/>
          </a:xfrm>
          <a:prstGeom prst="rect">
            <a:avLst/>
          </a:prstGeom>
        </p:spPr>
        <p:txBody>
          <a:bodyPr spcFirstLastPara="0" anchor="t" tIns="131043" bIns="0" lIns="131043" rIns="131043"/>
          <a:lstStyle/>
          <a:p>
            <a:pPr algn="ctr" hangingPunct="0">
              <a:lnSpc>
                <a:spcPct val="100000"/>
              </a:lnSpc>
            </a:pPr>
            <a:r>
              <a:rPr sz="6191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Where do tuition fees go?</a:t>
            </a:r>
          </a:p>
        </p:txBody>
      </p:sp>
      <p:sp>
        <p:nvSpPr>
          <p:cNvPr id="6" name=""/>
          <p:cNvSpPr/>
          <p:nvPr/>
        </p:nvSpPr>
        <p:spPr>
          <a:xfrm>
            <a:off x="7229475" y="2381250"/>
            <a:ext cx="2695575" cy="183832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Cutting edge research</a:t>
            </a:r>
          </a:p>
        </p:txBody>
      </p:sp>
      <p:sp>
        <p:nvSpPr>
          <p:cNvPr id="7" name=""/>
          <p:cNvSpPr/>
          <p:nvPr/>
        </p:nvSpPr>
        <p:spPr>
          <a:xfrm>
            <a:off x="8577263" y="971550"/>
            <a:ext cx="2533650" cy="1285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Student support</a:t>
            </a:r>
          </a:p>
        </p:txBody>
      </p:sp>
      <p:sp>
        <p:nvSpPr>
          <p:cNvPr id="8" name=""/>
          <p:cNvSpPr/>
          <p:nvPr/>
        </p:nvSpPr>
        <p:spPr>
          <a:xfrm>
            <a:off x="9677400" y="2667000"/>
            <a:ext cx="3448050" cy="1285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World Class facilities</a:t>
            </a:r>
          </a:p>
        </p:txBody>
      </p:sp>
      <p:sp>
        <p:nvSpPr>
          <p:cNvPr id="9" name=""/>
          <p:cNvSpPr/>
          <p:nvPr/>
        </p:nvSpPr>
        <p:spPr>
          <a:xfrm>
            <a:off x="8958263" y="4352925"/>
            <a:ext cx="1438275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Staff</a:t>
            </a:r>
          </a:p>
        </p:txBody>
      </p:sp>
      <p:sp>
        <p:nvSpPr>
          <p:cNvPr id="10" name=""/>
          <p:cNvSpPr/>
          <p:nvPr/>
        </p:nvSpPr>
        <p:spPr>
          <a:xfrm>
            <a:off x="8143875" y="5353050"/>
            <a:ext cx="4200525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Infrastructure</a:t>
            </a:r>
          </a:p>
        </p:txBody>
      </p:sp>
      <p:pic>
        <p:nvPicPr>
          <p:cNvPr id="11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nsplash_imag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5438775" y="1390650"/>
            <a:ext cx="7315200" cy="4876800"/>
          </a:xfrm>
          <a:prstGeom prst="rect">
            <a:avLst/>
          </a:prstGeom>
        </p:spPr>
      </p:pic>
      <p:pic>
        <p:nvPicPr>
          <p:cNvPr id="3" name="Shape19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327025" y="247650"/>
            <a:ext cx="6981825" cy="6981825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488950" y="1047750"/>
            <a:ext cx="6347845" cy="5738202"/>
          </a:xfrm>
          <a:prstGeom prst="rect">
            <a:avLst/>
          </a:prstGeom>
        </p:spPr>
        <p:txBody>
          <a:bodyPr spcFirstLastPara="0" anchor="t" tIns="97093" bIns="0" lIns="97093" rIns="97093"/>
          <a:lstStyle/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Apply through </a:t>
            </a:r>
            <a:r>
              <a:rPr sz="2599" b="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Student Finance England</a:t>
            </a: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 /Wales/Scotland/NI </a:t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Student Finance is a separate organisation to universities</a:t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Full-time or part-time students can apply</a:t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You can apply to receive the full Tuition Fee Loan </a:t>
            </a:r>
            <a:r>
              <a:rPr sz="2599" u="sng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(£9,250)</a:t>
            </a: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 or only part of it</a:t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Loan goes</a:t>
            </a:r>
            <a:r>
              <a:rPr sz="2599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 </a:t>
            </a:r>
            <a:r>
              <a:rPr sz="2599" b="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straight to the University</a:t>
            </a:r>
          </a:p>
        </p:txBody>
      </p:sp>
      <p:sp>
        <p:nvSpPr>
          <p:cNvPr id="5" name=""/>
          <p:cNvSpPr/>
          <p:nvPr/>
        </p:nvSpPr>
        <p:spPr>
          <a:xfrm>
            <a:off x="812800" y="247650"/>
            <a:ext cx="5029200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Tuition Fee Loans</a:t>
            </a:r>
          </a:p>
        </p:txBody>
      </p:sp>
      <p:pic>
        <p:nvPicPr>
          <p:cNvPr id="6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435"/>
        </a:solidFill>
        <a:effectLst/>
      </p:bgPr>
    </p:bg>
    <p:spTree>
      <p:nvGrpSpPr>
        <p:cNvPr id="1" name="Title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-180975" y="2476500"/>
            <a:ext cx="13011150" cy="1857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Maintenance Loan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61925" y="38100"/>
            <a:ext cx="7315200" cy="73152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204779" y="1362075"/>
            <a:ext cx="6300796" cy="5905607"/>
          </a:xfrm>
          <a:prstGeom prst="rect">
            <a:avLst/>
          </a:prstGeom>
        </p:spPr>
        <p:txBody>
          <a:bodyPr spcFirstLastPara="0" anchor="t" tIns="107375" bIns="0" lIns="107375" rIns="107375"/>
          <a:lstStyle/>
          <a:p>
            <a:pPr algn="ctr" hangingPunct="0">
              <a:lnSpc>
                <a:spcPct val="100000"/>
              </a:lnSpc>
            </a:pPr>
            <a:r>
              <a:rPr sz="253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Basic rate of Maintenance loan (£4,767) and then additional is means tested</a:t>
            </a:r>
          </a:p>
          <a:p>
            <a:pPr algn="ctr" hangingPunct="0">
              <a:lnSpc>
                <a:spcPct val="100000"/>
              </a:lnSpc>
            </a:pPr>
            <a:r>
              <a:rPr sz="2367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3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Apply through Student Finance England</a:t>
            </a:r>
          </a:p>
          <a:p>
            <a:pPr algn="ctr" hangingPunct="0">
              <a:lnSpc>
                <a:spcPct val="100000"/>
              </a:lnSpc>
            </a:pPr>
            <a:r>
              <a:rPr sz="2367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3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Loan goes </a:t>
            </a:r>
            <a:r>
              <a:rPr sz="2536">
                <a:solidFill>
                  <a:srgbClr val="FDC82F"/>
                </a:solidFill>
                <a:latin typeface="Derailed Bold"/>
                <a:ea typeface="+mn-ea"/>
                <a:cs typeface="Derailed Bold"/>
              </a:rPr>
              <a:t>straight into your bank account</a:t>
            </a:r>
          </a:p>
          <a:p>
            <a:pPr algn="ctr" hangingPunct="0">
              <a:lnSpc>
                <a:spcPct val="100000"/>
              </a:lnSpc>
            </a:pPr>
            <a:r>
              <a:rPr sz="2367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3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EU students and students aged 60 and over cannot apply for a Maintenance Loan</a:t>
            </a:r>
          </a:p>
          <a:p>
            <a:pPr algn="ctr" hangingPunct="0">
              <a:lnSpc>
                <a:spcPct val="100000"/>
              </a:lnSpc>
            </a:pPr>
            <a:r>
              <a:rPr sz="2367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3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Received in three almost equal instalments</a:t>
            </a:r>
          </a:p>
        </p:txBody>
      </p:sp>
      <p:pic>
        <p:nvPicPr>
          <p:cNvPr id="4" name="Table 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6568101" y="914400"/>
            <a:ext cx="6238875" cy="64008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200025" y="0"/>
            <a:ext cx="6477000" cy="1477540"/>
          </a:xfrm>
          <a:prstGeom prst="rect">
            <a:avLst/>
          </a:prstGeom>
        </p:spPr>
        <p:txBody>
          <a:bodyPr spcFirstLastPara="0" anchor="t" tIns="109447" bIns="0" lIns="109447" rIns="109447"/>
          <a:lstStyle/>
          <a:p>
            <a:pPr algn="ctr" hangingPunct="0">
              <a:lnSpc>
                <a:spcPct val="100000"/>
              </a:lnSpc>
            </a:pPr>
            <a:r>
              <a:rPr sz="4137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Maintenance Loan for Living  Costs</a:t>
            </a:r>
          </a:p>
        </p:txBody>
      </p:sp>
      <p:pic>
        <p:nvPicPr>
          <p:cNvPr id="6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248900" y="10477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Image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2031206" y="6191250"/>
            <a:ext cx="8529638" cy="4857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255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https://www.gov.uk/student-finance-calculator</a:t>
            </a:r>
          </a:p>
        </p:txBody>
      </p:sp>
      <p:pic>
        <p:nvPicPr>
          <p:cNvPr id="3" name="computer laptop notebook outlin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431475" y="790575"/>
            <a:ext cx="5729100" cy="5729100"/>
          </a:xfrm>
          <a:prstGeom prst="rect">
            <a:avLst/>
          </a:prstGeom>
        </p:spPr>
      </p:pic>
      <p:pic>
        <p:nvPicPr>
          <p:cNvPr id="4" name="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7297400" y="5819775"/>
            <a:ext cx="2895600" cy="942975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866775" y="1057275"/>
            <a:ext cx="10858500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See how much you may be eligible for</a:t>
            </a:r>
          </a:p>
        </p:txBody>
      </p:sp>
      <p:pic>
        <p:nvPicPr>
          <p:cNvPr id="6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4248150" y="1333500"/>
            <a:ext cx="4800600" cy="4800600"/>
          </a:xfrm>
          <a:prstGeom prst="rect">
            <a:avLst/>
          </a:prstGeom>
        </p:spPr>
      </p:pic>
      <p:pic>
        <p:nvPicPr>
          <p:cNvPr id="3" name="Shape19 copy 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247650" y="1752600"/>
            <a:ext cx="3848100" cy="3848100"/>
          </a:xfrm>
          <a:prstGeom prst="rect">
            <a:avLst/>
          </a:prstGeom>
        </p:spPr>
      </p:pic>
      <p:pic>
        <p:nvPicPr>
          <p:cNvPr id="4" name="Shape19 copy 2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201150" y="1752600"/>
            <a:ext cx="3848100" cy="38481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4352925" y="1533525"/>
            <a:ext cx="4105275" cy="4478478"/>
          </a:xfrm>
          <a:prstGeom prst="rect">
            <a:avLst/>
          </a:prstGeom>
        </p:spPr>
        <p:txBody>
          <a:bodyPr spcFirstLastPara="0" anchor="t" tIns="83243" bIns="0" lIns="83243" rIns="83243"/>
          <a:lstStyle/>
          <a:p>
            <a:pPr algn="ctr" hangingPunct="0">
              <a:lnSpc>
                <a:spcPct val="100000"/>
              </a:lnSpc>
            </a:pPr>
            <a:r>
              <a:rPr sz="236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Living costs and spending will differ vastly from person to person</a:t>
            </a:r>
          </a:p>
          <a:p>
            <a:pPr algn="ctr" hangingPunct="0">
              <a:lnSpc>
                <a:spcPct val="100000"/>
              </a:lnSpc>
            </a:pPr>
            <a:r>
              <a:rPr sz="236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36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Includes: Rent, Food, socialising, books, travel etc.</a:t>
            </a:r>
          </a:p>
          <a:p>
            <a:pPr algn="ctr" hangingPunct="0">
              <a:lnSpc>
                <a:spcPct val="100000"/>
              </a:lnSpc>
            </a:pPr>
            <a:r>
              <a:rPr sz="236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36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Our website has examples of average spend for various categories, let's take a look...</a:t>
            </a:r>
          </a:p>
        </p:txBody>
      </p:sp>
      <p:sp>
        <p:nvSpPr>
          <p:cNvPr id="6" name=""/>
          <p:cNvSpPr/>
          <p:nvPr/>
        </p:nvSpPr>
        <p:spPr>
          <a:xfrm>
            <a:off x="57150" y="2428875"/>
            <a:ext cx="3810000" cy="1121833"/>
          </a:xfrm>
          <a:prstGeom prst="rect">
            <a:avLst/>
          </a:prstGeom>
        </p:spPr>
        <p:txBody>
          <a:bodyPr spcFirstLastPara="0" anchor="t" tIns="105833" bIns="0" lIns="105833" rIns="105833"/>
          <a:lstStyle/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Maintenance 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Loans</a:t>
            </a:r>
          </a:p>
        </p:txBody>
      </p:sp>
      <p:sp>
        <p:nvSpPr>
          <p:cNvPr id="7" name=""/>
          <p:cNvSpPr/>
          <p:nvPr/>
        </p:nvSpPr>
        <p:spPr>
          <a:xfrm>
            <a:off x="304800" y="85725"/>
            <a:ext cx="4800600" cy="1168400"/>
          </a:xfrm>
          <a:prstGeom prst="rect">
            <a:avLst/>
          </a:prstGeom>
        </p:spPr>
        <p:txBody>
          <a:bodyPr spcFirstLastPara="0" anchor="t" tIns="127000" bIns="0" lIns="127000" rIns="127000"/>
          <a:lstStyle/>
          <a:p>
            <a:pPr algn="ctr" hangingPunct="0">
              <a:lnSpc>
                <a:spcPct val="100000"/>
              </a:lnSpc>
            </a:pPr>
            <a:r>
              <a:rPr sz="60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Living Costs</a:t>
            </a:r>
          </a:p>
        </p:txBody>
      </p:sp>
      <p:sp>
        <p:nvSpPr>
          <p:cNvPr id="8" name=""/>
          <p:cNvSpPr/>
          <p:nvPr/>
        </p:nvSpPr>
        <p:spPr>
          <a:xfrm>
            <a:off x="9734550" y="3571875"/>
            <a:ext cx="2743200" cy="1131437"/>
          </a:xfrm>
          <a:prstGeom prst="rect">
            <a:avLst/>
          </a:prstGeom>
        </p:spPr>
        <p:txBody>
          <a:bodyPr spcFirstLastPara="0" anchor="t" tIns="106739" bIns="0" lIns="106739" rIns="106739"/>
          <a:lstStyle/>
          <a:p>
            <a:pPr algn="l" hangingPunct="0">
              <a:lnSpc>
                <a:spcPct val="100000"/>
              </a:lnSpc>
            </a:pPr>
            <a:r>
              <a:rPr sz="302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Bursaries</a:t>
            </a:r>
            <a:r>
              <a:rPr sz="3026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 and Extra Help</a:t>
            </a:r>
          </a:p>
        </p:txBody>
      </p:sp>
      <p:pic>
        <p:nvPicPr>
          <p:cNvPr id="9" name="price tag dollar outlin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363200" y="1533525"/>
            <a:ext cx="2381250" cy="2381250"/>
          </a:xfrm>
          <a:prstGeom prst="rect">
            <a:avLst/>
          </a:prstGeom>
        </p:spPr>
      </p:pic>
      <p:pic>
        <p:nvPicPr>
          <p:cNvPr id="10" name="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  <p:pic>
        <p:nvPicPr>
          <p:cNvPr id="11" name="Marketing20-O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366838" y="3771900"/>
            <a:ext cx="1228725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 copy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288781" y="409575"/>
            <a:ext cx="11320463" cy="8191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125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Student spends (per month)</a:t>
            </a:r>
          </a:p>
        </p:txBody>
      </p:sp>
      <p:pic>
        <p:nvPicPr>
          <p:cNvPr id="3" name="13_Hom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824090" y="1762125"/>
            <a:ext cx="1361721" cy="1270437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228600" y="3105150"/>
            <a:ext cx="1990288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SuperscriptNumbersFontFix"/>
                <a:ea typeface="+mn-ea"/>
                <a:cs typeface="SuperscriptNumbersFontFix"/>
              </a:rPr>
              <a:t>£415 - £775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SuperscriptNumbersFontFix"/>
                <a:ea typeface="+mn-ea"/>
                <a:cs typeface="SuperscriptNumbersFontFix"/>
              </a:rPr>
              <a:t>Uni Accommodation (often including bills)</a:t>
            </a:r>
          </a:p>
        </p:txBody>
      </p:sp>
      <p:pic>
        <p:nvPicPr>
          <p:cNvPr id="5" name="PremiumFood23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3323483" y="1762125"/>
            <a:ext cx="1238843" cy="1202821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2965306" y="3162300"/>
            <a:ext cx="2097890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£108 - £214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Food</a:t>
            </a:r>
          </a:p>
        </p:txBody>
      </p:sp>
      <p:pic>
        <p:nvPicPr>
          <p:cNvPr id="7" name="bubble47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5479170" y="1571625"/>
            <a:ext cx="1735282" cy="1246493"/>
          </a:xfrm>
          <a:prstGeom prst="rect">
            <a:avLst/>
          </a:prstGeom>
        </p:spPr>
      </p:pic>
      <p:sp>
        <p:nvSpPr>
          <p:cNvPr id="8" name=""/>
          <p:cNvSpPr/>
          <p:nvPr/>
        </p:nvSpPr>
        <p:spPr>
          <a:xfrm>
            <a:off x="5308456" y="3056659"/>
            <a:ext cx="2038608" cy="10096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£129 - £214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Social and Leisure Activities</a:t>
            </a:r>
          </a:p>
        </p:txBody>
      </p:sp>
      <p:pic>
        <p:nvPicPr>
          <p:cNvPr id="9" name="Medical60-O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061181" y="1762125"/>
            <a:ext cx="1665286" cy="1183639"/>
          </a:xfrm>
          <a:prstGeom prst="rect">
            <a:avLst/>
          </a:prstGeom>
        </p:spPr>
      </p:pic>
      <p:pic>
        <p:nvPicPr>
          <p:cNvPr id="10" name="AppliancesOutline20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804591" y="1666875"/>
            <a:ext cx="1047610" cy="1349152"/>
          </a:xfrm>
          <a:prstGeom prst="rect">
            <a:avLst/>
          </a:prstGeom>
        </p:spPr>
      </p:pic>
      <p:pic>
        <p:nvPicPr>
          <p:cNvPr id="11" name="Medical75-O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2147711" y="4495800"/>
            <a:ext cx="1665286" cy="1352867"/>
          </a:xfrm>
          <a:prstGeom prst="rect">
            <a:avLst/>
          </a:prstGeom>
        </p:spPr>
      </p:pic>
      <p:pic>
        <p:nvPicPr>
          <p:cNvPr id="12" name="Transport31-O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4524226" y="4305300"/>
            <a:ext cx="1368812" cy="1523270"/>
          </a:xfrm>
          <a:prstGeom prst="rect">
            <a:avLst/>
          </a:prstGeom>
        </p:spPr>
      </p:pic>
      <p:pic>
        <p:nvPicPr>
          <p:cNvPr id="13" name="WebOutline25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7176351" y="4495800"/>
            <a:ext cx="1403350" cy="1266825"/>
          </a:xfrm>
          <a:prstGeom prst="rect">
            <a:avLst/>
          </a:prstGeom>
        </p:spPr>
      </p:pic>
      <p:pic>
        <p:nvPicPr>
          <p:cNvPr id="14" name="Care13-O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9688367" y="4210050"/>
            <a:ext cx="1241450" cy="1638300"/>
          </a:xfrm>
          <a:prstGeom prst="rect">
            <a:avLst/>
          </a:prstGeom>
        </p:spPr>
      </p:pic>
      <p:sp>
        <p:nvSpPr>
          <p:cNvPr id="15" name=""/>
          <p:cNvSpPr/>
          <p:nvPr/>
        </p:nvSpPr>
        <p:spPr>
          <a:xfrm>
            <a:off x="7858977" y="3057525"/>
            <a:ext cx="2038608" cy="10096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£21 - £43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Household Essentials</a:t>
            </a:r>
          </a:p>
        </p:txBody>
      </p:sp>
      <p:sp>
        <p:nvSpPr>
          <p:cNvPr id="16" name=""/>
          <p:cNvSpPr/>
          <p:nvPr/>
        </p:nvSpPr>
        <p:spPr>
          <a:xfrm>
            <a:off x="10336971" y="3200400"/>
            <a:ext cx="2038608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£11 - £50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Mobile Phone</a:t>
            </a:r>
          </a:p>
        </p:txBody>
      </p:sp>
      <p:sp>
        <p:nvSpPr>
          <p:cNvPr id="17" name=""/>
          <p:cNvSpPr/>
          <p:nvPr/>
        </p:nvSpPr>
        <p:spPr>
          <a:xfrm>
            <a:off x="1708006" y="5981700"/>
            <a:ext cx="2514600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£13.99+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The Gym</a:t>
            </a:r>
          </a:p>
        </p:txBody>
      </p:sp>
      <p:sp>
        <p:nvSpPr>
          <p:cNvPr id="18" name=""/>
          <p:cNvSpPr/>
          <p:nvPr/>
        </p:nvSpPr>
        <p:spPr>
          <a:xfrm>
            <a:off x="4014251" y="5981700"/>
            <a:ext cx="2514600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£28 - £68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Local Transport</a:t>
            </a:r>
          </a:p>
        </p:txBody>
      </p:sp>
      <p:sp>
        <p:nvSpPr>
          <p:cNvPr id="19" name=""/>
          <p:cNvSpPr/>
          <p:nvPr/>
        </p:nvSpPr>
        <p:spPr>
          <a:xfrm>
            <a:off x="6727681" y="5981700"/>
            <a:ext cx="2514600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£7.50 - £11 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Contents Insurance</a:t>
            </a:r>
          </a:p>
        </p:txBody>
      </p:sp>
      <p:pic>
        <p:nvPicPr>
          <p:cNvPr id="20" name="Interface76-O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7709549" y="4876800"/>
            <a:ext cx="588963" cy="588963"/>
          </a:xfrm>
          <a:prstGeom prst="rect">
            <a:avLst/>
          </a:prstGeom>
        </p:spPr>
      </p:pic>
      <p:sp>
        <p:nvSpPr>
          <p:cNvPr id="21" name=""/>
          <p:cNvSpPr/>
          <p:nvPr/>
        </p:nvSpPr>
        <p:spPr>
          <a:xfrm>
            <a:off x="9032742" y="5915025"/>
            <a:ext cx="2514600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£21 - £64</a:t>
            </a:r>
          </a:p>
          <a:p>
            <a:pPr algn="ctr" hangingPunct="0">
              <a:lnSpc>
                <a:spcPct val="100000"/>
              </a:lnSpc>
            </a:pPr>
            <a:r>
              <a:rPr sz="180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Personal Care</a:t>
            </a:r>
          </a:p>
        </p:txBody>
      </p:sp>
      <p:pic>
        <p:nvPicPr>
          <p:cNvPr id="22" name="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D8F8"/>
        </a:solidFill>
        <a:effectLst/>
      </p:bgPr>
    </p:bg>
    <p:spTree>
      <p:nvGrpSpPr>
        <p:cNvPr id="1" name="Student Jobs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752975" y="2800350"/>
            <a:ext cx="3505200" cy="935231"/>
          </a:xfrm>
          <a:prstGeom prst="rect">
            <a:avLst/>
          </a:prstGeom>
        </p:spPr>
        <p:txBody>
          <a:bodyPr spcFirstLastPara="0" anchor="t" tIns="167006" bIns="0" lIns="167006" rIns="167006"/>
          <a:lstStyle/>
          <a:p>
            <a:pPr algn="l" hangingPunct="0">
              <a:lnSpc>
                <a:spcPct val="100000"/>
              </a:lnSpc>
            </a:pPr>
            <a:r>
              <a:rPr sz="3945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Student jobs</a:t>
            </a:r>
          </a:p>
        </p:txBody>
      </p:sp>
      <p:sp>
        <p:nvSpPr>
          <p:cNvPr id="3" name=""/>
          <p:cNvSpPr/>
          <p:nvPr/>
        </p:nvSpPr>
        <p:spPr>
          <a:xfrm>
            <a:off x="2881313" y="3581400"/>
            <a:ext cx="7248525" cy="1004412"/>
          </a:xfrm>
          <a:prstGeom prst="rect">
            <a:avLst/>
          </a:prstGeom>
        </p:spPr>
        <p:txBody>
          <a:bodyPr spcFirstLastPara="0" anchor="t" tIns="109175" bIns="0" lIns="109175" rIns="109175"/>
          <a:lstStyle/>
          <a:p>
            <a:pPr algn="ctr" hangingPunct="0">
              <a:lnSpc>
                <a:spcPct val="100000"/>
              </a:lnSpc>
            </a:pPr>
            <a:r>
              <a:rPr sz="2579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Lots of student choose to work part-time during their time at university. </a:t>
            </a:r>
          </a:p>
        </p:txBody>
      </p:sp>
      <p:pic>
        <p:nvPicPr>
          <p:cNvPr id="4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648075" y="1771650"/>
            <a:ext cx="1524000" cy="15240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3738563" y="2247900"/>
            <a:ext cx="1317904" cy="5334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Waiting</a:t>
            </a:r>
          </a:p>
        </p:txBody>
      </p:sp>
      <p:pic>
        <p:nvPicPr>
          <p:cNvPr id="6" name="Shape-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619125" y="3267075"/>
            <a:ext cx="2419350" cy="2419350"/>
          </a:xfrm>
          <a:prstGeom prst="rect">
            <a:avLst/>
          </a:prstGeom>
        </p:spPr>
      </p:pic>
      <p:sp>
        <p:nvSpPr>
          <p:cNvPr id="7" name=""/>
          <p:cNvSpPr/>
          <p:nvPr/>
        </p:nvSpPr>
        <p:spPr>
          <a:xfrm>
            <a:off x="1106418" y="3657600"/>
            <a:ext cx="1406664" cy="5334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Bar work</a:t>
            </a:r>
          </a:p>
        </p:txBody>
      </p:sp>
      <p:pic>
        <p:nvPicPr>
          <p:cNvPr id="8" name="image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859471" y="4333875"/>
            <a:ext cx="1850391" cy="1653159"/>
          </a:xfrm>
          <a:prstGeom prst="rect">
            <a:avLst/>
          </a:prstGeom>
        </p:spPr>
      </p:pic>
      <p:pic>
        <p:nvPicPr>
          <p:cNvPr id="9" name="Shape-19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128713" y="819150"/>
            <a:ext cx="2419350" cy="2419350"/>
          </a:xfrm>
          <a:prstGeom prst="rect">
            <a:avLst/>
          </a:prstGeom>
        </p:spPr>
      </p:pic>
      <p:sp>
        <p:nvSpPr>
          <p:cNvPr id="10" name=""/>
          <p:cNvSpPr/>
          <p:nvPr/>
        </p:nvSpPr>
        <p:spPr>
          <a:xfrm>
            <a:off x="1128713" y="1066800"/>
            <a:ext cx="2476500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Work in the Students' Union</a:t>
            </a:r>
          </a:p>
        </p:txBody>
      </p:sp>
      <p:pic>
        <p:nvPicPr>
          <p:cNvPr id="11" name="image.png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390650" y="1943100"/>
            <a:ext cx="1956026" cy="1634480"/>
          </a:xfrm>
          <a:prstGeom prst="rect">
            <a:avLst/>
          </a:prstGeom>
        </p:spPr>
      </p:pic>
      <p:pic>
        <p:nvPicPr>
          <p:cNvPr id="12" name="Shape-19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3000375" y="4457700"/>
            <a:ext cx="1730449" cy="1730449"/>
          </a:xfrm>
          <a:prstGeom prst="rect">
            <a:avLst/>
          </a:prstGeom>
        </p:spPr>
      </p:pic>
      <p:pic>
        <p:nvPicPr>
          <p:cNvPr id="13" name="Shape-19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0" y="266700"/>
            <a:ext cx="1428750" cy="1428750"/>
          </a:xfrm>
          <a:prstGeom prst="rect">
            <a:avLst/>
          </a:prstGeom>
        </p:spPr>
      </p:pic>
      <p:sp>
        <p:nvSpPr>
          <p:cNvPr id="14" name=""/>
          <p:cNvSpPr/>
          <p:nvPr/>
        </p:nvSpPr>
        <p:spPr>
          <a:xfrm>
            <a:off x="228600" y="704850"/>
            <a:ext cx="969967" cy="499208"/>
          </a:xfrm>
          <a:prstGeom prst="rect">
            <a:avLst/>
          </a:prstGeom>
        </p:spPr>
        <p:txBody>
          <a:bodyPr spcFirstLastPara="0" anchor="t" tIns="89144" bIns="0" lIns="89144" rIns="89144"/>
          <a:lstStyle/>
          <a:p>
            <a:pPr algn="l" hangingPunct="0">
              <a:lnSpc>
                <a:spcPct val="100000"/>
              </a:lnSpc>
            </a:pPr>
            <a:r>
              <a:rPr sz="2106">
                <a:solidFill>
                  <a:srgbClr val="000000"/>
                </a:solidFill>
                <a:latin typeface="Derailed SemiBold"/>
                <a:ea typeface="+mn-ea"/>
                <a:cs typeface="Derailed SemiBold"/>
              </a:rPr>
              <a:t>Retail</a:t>
            </a:r>
          </a:p>
        </p:txBody>
      </p:sp>
      <p:sp>
        <p:nvSpPr>
          <p:cNvPr id="15" name=""/>
          <p:cNvSpPr/>
          <p:nvPr/>
        </p:nvSpPr>
        <p:spPr>
          <a:xfrm>
            <a:off x="3000375" y="4914900"/>
            <a:ext cx="1644013" cy="728882"/>
          </a:xfrm>
          <a:prstGeom prst="rect">
            <a:avLst/>
          </a:prstGeom>
        </p:spPr>
        <p:txBody>
          <a:bodyPr spcFirstLastPara="0" anchor="t" tIns="79226" bIns="0" lIns="79226" rIns="79226"/>
          <a:lstStyle/>
          <a:p>
            <a:pPr algn="ctr" hangingPunct="0">
              <a:lnSpc>
                <a:spcPct val="100000"/>
              </a:lnSpc>
            </a:pPr>
            <a:r>
              <a:rPr sz="187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Student Ambassador</a:t>
            </a:r>
          </a:p>
        </p:txBody>
      </p:sp>
      <p:pic>
        <p:nvPicPr>
          <p:cNvPr id="16" name="Shape-19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9115425" y="4152900"/>
            <a:ext cx="1409700" cy="1409700"/>
          </a:xfrm>
          <a:prstGeom prst="rect">
            <a:avLst/>
          </a:prstGeom>
        </p:spPr>
      </p:pic>
      <p:sp>
        <p:nvSpPr>
          <p:cNvPr id="17" name=""/>
          <p:cNvSpPr/>
          <p:nvPr/>
        </p:nvSpPr>
        <p:spPr>
          <a:xfrm>
            <a:off x="9282811" y="4627399"/>
            <a:ext cx="1036827" cy="415187"/>
          </a:xfrm>
          <a:prstGeom prst="rect">
            <a:avLst/>
          </a:prstGeom>
        </p:spPr>
        <p:txBody>
          <a:bodyPr spcFirstLastPara="0" anchor="t" tIns="74141" bIns="0" lIns="74141" rIns="74141"/>
          <a:lstStyle/>
          <a:p>
            <a:pPr algn="l" hangingPunct="0">
              <a:lnSpc>
                <a:spcPct val="100000"/>
              </a:lnSpc>
            </a:pPr>
            <a:r>
              <a:rPr sz="175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Tutoring</a:t>
            </a:r>
          </a:p>
        </p:txBody>
      </p:sp>
      <p:pic>
        <p:nvPicPr>
          <p:cNvPr id="18" name="Shape-19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4914900" y="4562475"/>
            <a:ext cx="2228850" cy="2228850"/>
          </a:xfrm>
          <a:prstGeom prst="rect">
            <a:avLst/>
          </a:prstGeom>
        </p:spPr>
      </p:pic>
      <p:sp>
        <p:nvSpPr>
          <p:cNvPr id="19" name=""/>
          <p:cNvSpPr/>
          <p:nvPr/>
        </p:nvSpPr>
        <p:spPr>
          <a:xfrm>
            <a:off x="5144979" y="5042639"/>
            <a:ext cx="1800616" cy="1280438"/>
          </a:xfrm>
          <a:prstGeom prst="rect">
            <a:avLst/>
          </a:prstGeom>
        </p:spPr>
        <p:txBody>
          <a:bodyPr spcFirstLastPara="0" anchor="t" tIns="100034" bIns="0" lIns="100034" rIns="100034"/>
          <a:lstStyle/>
          <a:p>
            <a:pPr algn="ctr" hangingPunct="0">
              <a:lnSpc>
                <a:spcPct val="100000"/>
              </a:lnSpc>
            </a:pPr>
            <a:r>
              <a:rPr sz="2363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Deliveroo/Uber Eats rider</a:t>
            </a:r>
          </a:p>
        </p:txBody>
      </p:sp>
      <p:pic>
        <p:nvPicPr>
          <p:cNvPr id="20" name="Shape-19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7543800" y="4581525"/>
            <a:ext cx="1609725" cy="1609725"/>
          </a:xfrm>
          <a:prstGeom prst="rect">
            <a:avLst/>
          </a:prstGeom>
        </p:spPr>
      </p:pic>
      <p:sp>
        <p:nvSpPr>
          <p:cNvPr id="21" name=""/>
          <p:cNvSpPr/>
          <p:nvPr/>
        </p:nvSpPr>
        <p:spPr>
          <a:xfrm>
            <a:off x="7610475" y="4581525"/>
            <a:ext cx="143827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Lab Assistant</a:t>
            </a:r>
          </a:p>
        </p:txBody>
      </p:sp>
      <p:pic>
        <p:nvPicPr>
          <p:cNvPr id="22" name="image.png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7543800" y="5534025"/>
            <a:ext cx="1541218" cy="1316909"/>
          </a:xfrm>
          <a:prstGeom prst="rect">
            <a:avLst/>
          </a:prstGeom>
        </p:spPr>
      </p:pic>
      <p:pic>
        <p:nvPicPr>
          <p:cNvPr id="23" name="Shape-19"/>
          <p:cNvPicPr/>
          <p:nvPr/>
        </p:nvPicPr>
        <p:blipFill rotWithShape="1">
          <a:blip r:embed="rId14"/>
          <a:stretch>
            <a:fillRect/>
          </a:stretch>
        </p:blipFill>
        <p:spPr>
          <a:xfrm>
            <a:off x="7877175" y="1533525"/>
            <a:ext cx="2085975" cy="2085975"/>
          </a:xfrm>
          <a:prstGeom prst="rect">
            <a:avLst/>
          </a:prstGeom>
        </p:spPr>
      </p:pic>
      <p:sp>
        <p:nvSpPr>
          <p:cNvPr id="24" name=""/>
          <p:cNvSpPr/>
          <p:nvPr/>
        </p:nvSpPr>
        <p:spPr>
          <a:xfrm>
            <a:off x="7981950" y="2009775"/>
            <a:ext cx="1857375" cy="1054298"/>
          </a:xfrm>
          <a:prstGeom prst="rect">
            <a:avLst/>
          </a:prstGeom>
        </p:spPr>
        <p:txBody>
          <a:bodyPr spcFirstLastPara="0" anchor="t" tIns="114598" bIns="0" lIns="114598" rIns="114598"/>
          <a:lstStyle/>
          <a:p>
            <a:pPr algn="ctr" hangingPunct="0">
              <a:lnSpc>
                <a:spcPct val="100000"/>
              </a:lnSpc>
            </a:pPr>
            <a:r>
              <a:rPr sz="2707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Customer support</a:t>
            </a:r>
          </a:p>
        </p:txBody>
      </p:sp>
      <p:pic>
        <p:nvPicPr>
          <p:cNvPr id="25" name="Shape-19"/>
          <p:cNvPicPr/>
          <p:nvPr/>
        </p:nvPicPr>
        <p:blipFill rotWithShape="1">
          <a:blip r:embed="rId15"/>
          <a:stretch>
            <a:fillRect/>
          </a:stretch>
        </p:blipFill>
        <p:spPr>
          <a:xfrm>
            <a:off x="5639549" y="1552575"/>
            <a:ext cx="1421204" cy="1421204"/>
          </a:xfrm>
          <a:prstGeom prst="rect">
            <a:avLst/>
          </a:prstGeom>
        </p:spPr>
      </p:pic>
      <p:sp>
        <p:nvSpPr>
          <p:cNvPr id="26" name=""/>
          <p:cNvSpPr/>
          <p:nvPr/>
        </p:nvSpPr>
        <p:spPr>
          <a:xfrm>
            <a:off x="5610225" y="1914993"/>
            <a:ext cx="1437030" cy="636080"/>
          </a:xfrm>
          <a:prstGeom prst="rect">
            <a:avLst/>
          </a:prstGeom>
        </p:spPr>
        <p:txBody>
          <a:bodyPr spcFirstLastPara="0" anchor="t" tIns="69139" bIns="0" lIns="69139" rIns="69139"/>
          <a:lstStyle/>
          <a:p>
            <a:pPr algn="ctr" hangingPunct="0">
              <a:lnSpc>
                <a:spcPct val="100000"/>
              </a:lnSpc>
            </a:pPr>
            <a:r>
              <a:rPr sz="1633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Recruitment Agency</a:t>
            </a:r>
          </a:p>
        </p:txBody>
      </p:sp>
      <p:pic>
        <p:nvPicPr>
          <p:cNvPr id="27" name="Shape-19"/>
          <p:cNvPicPr/>
          <p:nvPr/>
        </p:nvPicPr>
        <p:blipFill rotWithShape="1">
          <a:blip r:embed="rId16"/>
          <a:stretch>
            <a:fillRect/>
          </a:stretch>
        </p:blipFill>
        <p:spPr>
          <a:xfrm>
            <a:off x="10027257" y="2200275"/>
            <a:ext cx="2143125" cy="2143125"/>
          </a:xfrm>
          <a:prstGeom prst="rect">
            <a:avLst/>
          </a:prstGeom>
        </p:spPr>
      </p:pic>
      <p:sp>
        <p:nvSpPr>
          <p:cNvPr id="28" name=""/>
          <p:cNvSpPr/>
          <p:nvPr/>
        </p:nvSpPr>
        <p:spPr>
          <a:xfrm>
            <a:off x="10317976" y="2438400"/>
            <a:ext cx="1523586" cy="990600"/>
          </a:xfrm>
          <a:prstGeom prst="rect">
            <a:avLst/>
          </a:prstGeom>
        </p:spPr>
        <p:txBody>
          <a:bodyPr spcFirstLastPara="0" anchor="t" tIns="107674" bIns="0" lIns="107674" rIns="107674"/>
          <a:lstStyle/>
          <a:p>
            <a:pPr algn="ctr" hangingPunct="0">
              <a:lnSpc>
                <a:spcPct val="100000"/>
              </a:lnSpc>
            </a:pPr>
            <a:r>
              <a:rPr sz="2543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Jobs On Campus</a:t>
            </a:r>
          </a:p>
        </p:txBody>
      </p:sp>
      <p:pic>
        <p:nvPicPr>
          <p:cNvPr id="29" name="image.png"/>
          <p:cNvPicPr/>
          <p:nvPr/>
        </p:nvPicPr>
        <p:blipFill rotWithShape="1">
          <a:blip r:embed="rId17"/>
          <a:stretch>
            <a:fillRect/>
          </a:stretch>
        </p:blipFill>
        <p:spPr>
          <a:xfrm>
            <a:off x="10215769" y="3429000"/>
            <a:ext cx="1585913" cy="1450275"/>
          </a:xfrm>
          <a:prstGeom prst="rect">
            <a:avLst/>
          </a:prstGeom>
        </p:spPr>
      </p:pic>
      <p:pic>
        <p:nvPicPr>
          <p:cNvPr id="30" name="Shape-19"/>
          <p:cNvPicPr/>
          <p:nvPr/>
        </p:nvPicPr>
        <p:blipFill rotWithShape="1">
          <a:blip r:embed="rId18"/>
          <a:stretch>
            <a:fillRect/>
          </a:stretch>
        </p:blipFill>
        <p:spPr>
          <a:xfrm>
            <a:off x="10610850" y="4914900"/>
            <a:ext cx="2038350" cy="2038350"/>
          </a:xfrm>
          <a:prstGeom prst="rect">
            <a:avLst/>
          </a:prstGeom>
        </p:spPr>
      </p:pic>
      <p:sp>
        <p:nvSpPr>
          <p:cNvPr id="31" name=""/>
          <p:cNvSpPr/>
          <p:nvPr/>
        </p:nvSpPr>
        <p:spPr>
          <a:xfrm>
            <a:off x="10610850" y="5122926"/>
            <a:ext cx="2080260" cy="448056"/>
          </a:xfrm>
          <a:prstGeom prst="rect">
            <a:avLst/>
          </a:prstGeom>
        </p:spPr>
        <p:txBody>
          <a:bodyPr spcFirstLastPara="0" anchor="t" tIns="80010" bIns="0" lIns="80010" rIns="80010"/>
          <a:lstStyle/>
          <a:p>
            <a:pPr algn="ctr" hangingPunct="0">
              <a:lnSpc>
                <a:spcPct val="100000"/>
              </a:lnSpc>
            </a:pPr>
            <a:r>
              <a:rPr sz="189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Call centre</a:t>
            </a:r>
          </a:p>
        </p:txBody>
      </p:sp>
      <p:pic>
        <p:nvPicPr>
          <p:cNvPr id="32" name="image.png"/>
          <p:cNvPicPr/>
          <p:nvPr/>
        </p:nvPicPr>
        <p:blipFill rotWithShape="1">
          <a:blip r:embed="rId19"/>
          <a:stretch>
            <a:fillRect/>
          </a:stretch>
        </p:blipFill>
        <p:spPr>
          <a:xfrm>
            <a:off x="10906854" y="5829300"/>
            <a:ext cx="1418911" cy="1344198"/>
          </a:xfrm>
          <a:prstGeom prst="rect">
            <a:avLst/>
          </a:prstGeom>
        </p:spPr>
      </p:pic>
      <p:pic>
        <p:nvPicPr>
          <p:cNvPr id="33" name=""/>
          <p:cNvPicPr/>
          <p:nvPr/>
        </p:nvPicPr>
        <p:blipFill rotWithShape="1">
          <a:blip r:embed="rId20"/>
          <a:stretch>
            <a:fillRect/>
          </a:stretch>
        </p:blipFill>
        <p:spPr>
          <a:xfrm>
            <a:off x="10215769" y="152400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19100" y="904875"/>
            <a:ext cx="6610350" cy="6457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Understanding the cost of living and budgeting accordingly is an important part of university life. </a:t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The average living costs for a student in the UK is around £1000</a:t>
            </a:r>
            <a:r>
              <a:rPr sz="255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 per month. However, Newcastle is one of the cheapest cities in the UK!</a:t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A lot of the living costs associated with student life are </a:t>
            </a:r>
            <a:r>
              <a:rPr sz="255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typically lower in the UK's northern cities,</a:t>
            </a: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 meaning your money will go further. </a:t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55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It may be that your maintenance loan will not cover all of your living costs.</a:t>
            </a:r>
          </a:p>
        </p:txBody>
      </p:sp>
      <p:pic>
        <p:nvPicPr>
          <p:cNvPr id="3" name="unsplash_imag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419975" y="1095375"/>
            <a:ext cx="5095875" cy="4697589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1285875" y="-95250"/>
            <a:ext cx="5219700" cy="1104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60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Budgeting      </a:t>
            </a:r>
          </a:p>
        </p:txBody>
      </p:sp>
      <p:pic>
        <p:nvPicPr>
          <p:cNvPr id="5" name="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0058400" y="171450"/>
            <a:ext cx="2558076" cy="723900"/>
          </a:xfrm>
          <a:prstGeom prst="rect">
            <a:avLst/>
          </a:prstGeom>
        </p:spPr>
      </p:pic>
      <p:pic>
        <p:nvPicPr>
          <p:cNvPr id="6" name="Rectangle-6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7520601" y="5934075"/>
            <a:ext cx="1230951" cy="1230951"/>
          </a:xfrm>
          <a:prstGeom prst="rect">
            <a:avLst/>
          </a:prstGeom>
        </p:spPr>
      </p:pic>
      <p:sp>
        <p:nvSpPr>
          <p:cNvPr id="7" name=""/>
          <p:cNvSpPr/>
          <p:nvPr/>
        </p:nvSpPr>
        <p:spPr>
          <a:xfrm>
            <a:off x="7520601" y="5934075"/>
            <a:ext cx="1113692" cy="1085850"/>
          </a:xfrm>
          <a:prstGeom prst="rect">
            <a:avLst/>
          </a:prstGeom>
        </p:spPr>
        <p:txBody>
          <a:bodyPr spcFirstLastPara="0" anchor="t" tIns="139212" bIns="0" lIns="139212" rIns="139212"/>
          <a:lstStyle/>
          <a:p>
            <a:pPr algn="ctr" hangingPunct="0">
              <a:lnSpc>
                <a:spcPct val="100000"/>
              </a:lnSpc>
            </a:pPr>
            <a:r>
              <a:rPr sz="263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Top Tip!</a:t>
            </a:r>
          </a:p>
        </p:txBody>
      </p:sp>
      <p:sp>
        <p:nvSpPr>
          <p:cNvPr id="8" name=""/>
          <p:cNvSpPr/>
          <p:nvPr/>
        </p:nvSpPr>
        <p:spPr>
          <a:xfrm>
            <a:off x="8798647" y="5934075"/>
            <a:ext cx="3817829" cy="1219200"/>
          </a:xfrm>
          <a:prstGeom prst="rect">
            <a:avLst/>
          </a:prstGeom>
          <a:solidFill>
            <a:srgbClr val="051435"/>
          </a:solidFill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For a budget to be effective you need to stick to it!</a:t>
            </a:r>
          </a:p>
        </p:txBody>
      </p:sp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65"/>
        </a:solidFill>
        <a:effectLst/>
      </p:bgPr>
    </p:bg>
    <p:spTree>
      <p:nvGrpSpPr>
        <p:cNvPr id="1" name="Sharia Funding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85725" y="85725"/>
            <a:ext cx="4893779" cy="962025"/>
          </a:xfrm>
          <a:prstGeom prst="rect">
            <a:avLst/>
          </a:prstGeom>
        </p:spPr>
        <p:txBody>
          <a:bodyPr spcFirstLastPara="0" anchor="t" tIns="104568" bIns="0" lIns="104568" rIns="104568"/>
          <a:lstStyle/>
          <a:p>
            <a:pPr algn="l" hangingPunct="0">
              <a:lnSpc>
                <a:spcPct val="100000"/>
              </a:lnSpc>
            </a:pPr>
            <a:r>
              <a:rPr sz="4940" b="1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Sharia Funding</a:t>
            </a:r>
            <a:r>
              <a:rPr sz="4940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  </a:t>
            </a:r>
          </a:p>
        </p:txBody>
      </p:sp>
      <p:sp>
        <p:nvSpPr>
          <p:cNvPr id="3" name=""/>
          <p:cNvSpPr/>
          <p:nvPr/>
        </p:nvSpPr>
        <p:spPr>
          <a:xfrm>
            <a:off x="85725" y="962025"/>
            <a:ext cx="12763500" cy="5865069"/>
          </a:xfrm>
          <a:prstGeom prst="rect">
            <a:avLst/>
          </a:prstGeom>
        </p:spPr>
        <p:txBody>
          <a:bodyPr spcFirstLastPara="0" anchor="t" tIns="143050" bIns="0" lIns="132047" rIns="132047"/>
          <a:lstStyle/>
          <a:p>
            <a:pPr algn="l" marL="285750" indent="-285750" hangingPunct="0">
              <a:lnSpc>
                <a:spcPct val="108333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From 2025, the government will launch a new type of student loan called 'Alternative Student Finance'. This is an alternative loan which is compatible with Islamic Finance Principles of not engaging with paying interest. </a:t>
            </a:r>
          </a:p>
          <a:p>
            <a:pPr algn="l" hangingPunct="0">
              <a:lnSpc>
                <a:spcPct val="108333"/>
              </a:lnSpc>
            </a:pPr>
            <a:r>
              <a:rPr sz="2599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marL="285750" indent="-285750" hangingPunct="0">
              <a:lnSpc>
                <a:spcPct val="108333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Instead students will repay contributions back to a Takaful fund and these contributions will be used to help future students fund their studies. </a:t>
            </a:r>
          </a:p>
          <a:p>
            <a:pPr algn="l" hangingPunct="0">
              <a:lnSpc>
                <a:spcPct val="108333"/>
              </a:lnSpc>
            </a:pPr>
            <a:r>
              <a:rPr sz="2599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marL="285750" indent="-285750" hangingPunct="0">
              <a:lnSpc>
                <a:spcPct val="108333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For 2024 entry, students can utilise scholarships and grants available at different universities as well as sharia bank accounts.</a:t>
            </a:r>
          </a:p>
          <a:p>
            <a:pPr algn="l" hangingPunct="0">
              <a:lnSpc>
                <a:spcPct val="108333"/>
              </a:lnSpc>
            </a:pPr>
            <a:r>
              <a:rPr sz="2599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marL="285750" indent="-285750" hangingPunct="0">
              <a:lnSpc>
                <a:spcPct val="108333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Al Rayan Bank currently provides bank accounts that comply with Sharia Law</a:t>
            </a:r>
          </a:p>
          <a:p>
            <a:pPr algn="l" marL="285750" indent="-285750" hangingPunct="0">
              <a:lnSpc>
                <a:spcPct val="108333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Lloyds also has Islamic Banking where interest fees are not charged for Muslim customers</a:t>
            </a:r>
          </a:p>
        </p:txBody>
      </p:sp>
      <p:pic>
        <p:nvPicPr>
          <p:cNvPr id="4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9920901" y="85725"/>
            <a:ext cx="2928324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1A35"/>
        </a:solidFill>
        <a:effectLst/>
      </p:bgPr>
    </p:bg>
    <p:spTree>
      <p:nvGrpSpPr>
        <p:cNvPr id="1" name="Title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-66675" y="2419350"/>
            <a:ext cx="13011150" cy="1857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Additional Support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361950" y="295275"/>
            <a:ext cx="4619625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Non-Repayable Grants 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1410950" y="47625"/>
            <a:ext cx="1614438" cy="537274"/>
          </a:xfrm>
          <a:prstGeom prst="rect">
            <a:avLst/>
          </a:prstGeom>
        </p:spPr>
      </p:pic>
      <p:pic>
        <p:nvPicPr>
          <p:cNvPr id="4" name="WebOutline25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3857625" y="1028700"/>
            <a:ext cx="9034413" cy="6244562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6056807" y="1383683"/>
            <a:ext cx="5555065" cy="941199"/>
          </a:xfrm>
          <a:prstGeom prst="rect">
            <a:avLst/>
          </a:prstGeom>
        </p:spPr>
        <p:txBody>
          <a:bodyPr spcFirstLastPara="0" anchor="t" tIns="192081" bIns="0" lIns="192081" rIns="192081"/>
          <a:lstStyle/>
          <a:p>
            <a:pPr algn="l" hangingPunct="0">
              <a:lnSpc>
                <a:spcPct val="100000"/>
              </a:lnSpc>
            </a:pPr>
            <a:r>
              <a:rPr sz="363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Special Support Grants</a:t>
            </a:r>
          </a:p>
        </p:txBody>
      </p:sp>
      <p:sp>
        <p:nvSpPr>
          <p:cNvPr id="6" name=""/>
          <p:cNvSpPr/>
          <p:nvPr/>
        </p:nvSpPr>
        <p:spPr>
          <a:xfrm>
            <a:off x="5883497" y="2115829"/>
            <a:ext cx="6334125" cy="4714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7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must be a full time student. Part-time and EU students cannot apply.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7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may be eligible if you qualify for: </a:t>
            </a:r>
            <a:r>
              <a:rPr sz="27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Income Support, Housing Benefit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7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may also be eligible if you are a </a:t>
            </a:r>
            <a:r>
              <a:rPr sz="27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lone parent</a:t>
            </a:r>
            <a:r>
              <a:rPr sz="27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 or have certain </a:t>
            </a:r>
            <a:r>
              <a:rPr sz="2700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disabilities.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700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will be told if you are eligible for this grant when you apply for Student Finance</a:t>
            </a:r>
          </a:p>
        </p:txBody>
      </p:sp>
      <p:pic>
        <p:nvPicPr>
          <p:cNvPr id="7" name="home outlin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-209550" y="4457700"/>
            <a:ext cx="3433515" cy="3433515"/>
          </a:xfrm>
          <a:prstGeom prst="rect">
            <a:avLst/>
          </a:prstGeom>
        </p:spPr>
      </p:pic>
      <p:pic>
        <p:nvPicPr>
          <p:cNvPr id="8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106025" y="161925"/>
            <a:ext cx="2747913" cy="77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ebOutline25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933700" y="447675"/>
            <a:ext cx="7181850" cy="6467475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4552950" y="857250"/>
            <a:ext cx="4962525" cy="840804"/>
          </a:xfrm>
          <a:prstGeom prst="rect">
            <a:avLst/>
          </a:prstGeom>
        </p:spPr>
        <p:txBody>
          <a:bodyPr spcFirstLastPara="0" anchor="t" tIns="171593" bIns="0" lIns="171593" rIns="171593"/>
          <a:lstStyle/>
          <a:p>
            <a:pPr algn="l" hangingPunct="0">
              <a:lnSpc>
                <a:spcPct val="100000"/>
              </a:lnSpc>
            </a:pPr>
            <a:r>
              <a:rPr sz="3243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Special Support Grants</a:t>
            </a:r>
          </a:p>
        </p:txBody>
      </p:sp>
      <p:sp>
        <p:nvSpPr>
          <p:cNvPr id="4" name=""/>
          <p:cNvSpPr/>
          <p:nvPr/>
        </p:nvSpPr>
        <p:spPr>
          <a:xfrm>
            <a:off x="361950" y="295275"/>
            <a:ext cx="3429000" cy="2247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Non-Repayable Grants </a:t>
            </a:r>
          </a:p>
        </p:txBody>
      </p:sp>
      <p:pic>
        <p:nvPicPr>
          <p:cNvPr id="5" name="home outlin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-209550" y="4457700"/>
            <a:ext cx="3433515" cy="3433515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4686300" y="1885950"/>
            <a:ext cx="5172075" cy="4355689"/>
          </a:xfrm>
          <a:prstGeom prst="rect">
            <a:avLst/>
          </a:prstGeom>
        </p:spPr>
        <p:txBody>
          <a:bodyPr spcFirstLastPara="0" anchor="t" tIns="112550" bIns="0" lIns="112550" rIns="112550"/>
          <a:lstStyle/>
          <a:p>
            <a:pPr algn="l" hangingPunct="0">
              <a:lnSpc>
                <a:spcPct val="100000"/>
              </a:lnSpc>
            </a:pPr>
            <a:r>
              <a:rPr sz="3013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Students with dependents may be eligible for:</a:t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Childcare Grant</a:t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Parents' Learning Allowance </a:t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301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Adult Dependants Grant </a:t>
            </a:r>
          </a:p>
        </p:txBody>
      </p:sp>
      <p:pic>
        <p:nvPicPr>
          <p:cNvPr id="7" name="Care64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687050" y="4895850"/>
            <a:ext cx="1660276" cy="2459259"/>
          </a:xfrm>
          <a:prstGeom prst="rect">
            <a:avLst/>
          </a:prstGeom>
        </p:spPr>
      </p:pic>
      <p:pic>
        <p:nvPicPr>
          <p:cNvPr id="8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4467225" y="857250"/>
            <a:ext cx="5381625" cy="840804"/>
          </a:xfrm>
          <a:prstGeom prst="rect">
            <a:avLst/>
          </a:prstGeom>
        </p:spPr>
        <p:txBody>
          <a:bodyPr spcFirstLastPara="0" anchor="t" tIns="171593" bIns="0" lIns="171593" rIns="171593"/>
          <a:lstStyle/>
          <a:p>
            <a:pPr algn="l" hangingPunct="0">
              <a:lnSpc>
                <a:spcPct val="100000"/>
              </a:lnSpc>
            </a:pPr>
            <a:r>
              <a:rPr sz="3243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Course-Specific Support:</a:t>
            </a:r>
          </a:p>
        </p:txBody>
      </p:sp>
      <p:sp>
        <p:nvSpPr>
          <p:cNvPr id="3" name=""/>
          <p:cNvSpPr/>
          <p:nvPr/>
        </p:nvSpPr>
        <p:spPr>
          <a:xfrm>
            <a:off x="361950" y="295275"/>
            <a:ext cx="3429000" cy="2247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Non-Repayable Grants </a:t>
            </a:r>
          </a:p>
        </p:txBody>
      </p:sp>
      <p:pic>
        <p:nvPicPr>
          <p:cNvPr id="4" name="WebOutline25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648075" y="152400"/>
            <a:ext cx="7331540" cy="7045532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5667375" y="1104900"/>
            <a:ext cx="4810125" cy="6703945"/>
          </a:xfrm>
          <a:prstGeom prst="rect">
            <a:avLst/>
          </a:prstGeom>
        </p:spPr>
        <p:txBody>
          <a:bodyPr spcFirstLastPara="0" anchor="t" tIns="88912" bIns="0" lIns="88912" rIns="88912"/>
          <a:lstStyle/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Medicine, Dentistry and Health Care students- help with costs of travel to UK clinical placements</a:t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Social Work bursaries available</a:t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Financial support for teacher training students</a:t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If you are going to Study Abroad, you may be entitled to a grant to help cover travel expenses</a:t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380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/>
            </a:r>
          </a:p>
        </p:txBody>
      </p:sp>
      <p:pic>
        <p:nvPicPr>
          <p:cNvPr id="6" name="Medical5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1103823" y="3190875"/>
            <a:ext cx="1552018" cy="1840383"/>
          </a:xfrm>
          <a:prstGeom prst="rect">
            <a:avLst/>
          </a:prstGeom>
        </p:spPr>
      </p:pic>
      <p:pic>
        <p:nvPicPr>
          <p:cNvPr id="7" name="Shape-19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5250" y="3057525"/>
            <a:ext cx="3691216" cy="4010582"/>
          </a:xfrm>
          <a:prstGeom prst="rect">
            <a:avLst/>
          </a:prstGeom>
        </p:spPr>
      </p:pic>
      <p:sp>
        <p:nvSpPr>
          <p:cNvPr id="8" name=""/>
          <p:cNvSpPr/>
          <p:nvPr/>
        </p:nvSpPr>
        <p:spPr>
          <a:xfrm>
            <a:off x="361950" y="4457700"/>
            <a:ext cx="2993233" cy="1530361"/>
          </a:xfrm>
          <a:prstGeom prst="rect">
            <a:avLst/>
          </a:prstGeom>
        </p:spPr>
        <p:txBody>
          <a:bodyPr spcFirstLastPara="0" anchor="t" tIns="144374" bIns="0" lIns="144374" rIns="144374"/>
          <a:lstStyle/>
          <a:p>
            <a:pPr algn="ctr" hangingPunct="0">
              <a:lnSpc>
                <a:spcPct val="100000"/>
              </a:lnSpc>
            </a:pPr>
            <a:r>
              <a:rPr sz="2728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COMPLETE UNIVERSITY GUIDE WEBSITE</a:t>
            </a:r>
          </a:p>
        </p:txBody>
      </p:sp>
      <p:pic>
        <p:nvPicPr>
          <p:cNvPr id="9" name="Icon-135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276350" y="3343275"/>
            <a:ext cx="990600" cy="971550"/>
          </a:xfrm>
          <a:prstGeom prst="rect">
            <a:avLst/>
          </a:prstGeom>
        </p:spPr>
      </p:pic>
      <p:sp>
        <p:nvSpPr>
          <p:cNvPr id="10" name=""/>
          <p:cNvSpPr/>
          <p:nvPr/>
        </p:nvSpPr>
        <p:spPr>
          <a:xfrm>
            <a:off x="5848350" y="676275"/>
            <a:ext cx="3762375" cy="7429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Course-specific</a:t>
            </a:r>
          </a:p>
        </p:txBody>
      </p:sp>
      <p:pic>
        <p:nvPicPr>
          <p:cNvPr id="11" name="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239375" y="152400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-2019300" y="-1219200"/>
            <a:ext cx="10903744" cy="10058400"/>
          </a:xfrm>
          <a:prstGeom prst="rect">
            <a:avLst/>
          </a:prstGeom>
        </p:spPr>
      </p:pic>
      <p:pic>
        <p:nvPicPr>
          <p:cNvPr id="3" name="Shape-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8846344" y="771525"/>
            <a:ext cx="3105150" cy="3152775"/>
          </a:xfrm>
          <a:prstGeom prst="rect">
            <a:avLst/>
          </a:prstGeom>
        </p:spPr>
      </p:pic>
      <p:pic>
        <p:nvPicPr>
          <p:cNvPr id="4" name="Shape-19 copy 1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334500" y="3886200"/>
            <a:ext cx="3209925" cy="3238500"/>
          </a:xfrm>
          <a:prstGeom prst="rect">
            <a:avLst/>
          </a:prstGeom>
        </p:spPr>
      </p:pic>
      <p:sp>
        <p:nvSpPr>
          <p:cNvPr id="5" name=""/>
          <p:cNvSpPr/>
          <p:nvPr/>
        </p:nvSpPr>
        <p:spPr>
          <a:xfrm>
            <a:off x="123825" y="1476375"/>
            <a:ext cx="8039100" cy="6626251"/>
          </a:xfrm>
          <a:prstGeom prst="rect">
            <a:avLst/>
          </a:prstGeom>
        </p:spPr>
        <p:txBody>
          <a:bodyPr spcFirstLastPara="0" anchor="t" tIns="92805" bIns="0" lIns="92805" rIns="92805"/>
          <a:lstStyle/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Grant to help with extra costs you might have due to a disability, long-term health condition, mental health condition, or specific learning difficulty e.g. dyslexia, anxiety, autism, ADHD.</a:t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DSAs can help to pay for:</a:t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 </a:t>
            </a:r>
          </a:p>
          <a:p>
            <a:pPr algn="l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Specialist equipment you need for studying, like computer software</a:t>
            </a:r>
          </a:p>
          <a:p>
            <a:pPr algn="l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Non-medical helpers, for example a note taker or reader</a:t>
            </a:r>
          </a:p>
          <a:p>
            <a:pPr algn="l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Additional travel costs you may pay as a direct result of your disability</a:t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Full-time or part-time students eligible.</a:t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8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  </a:t>
            </a:r>
          </a:p>
        </p:txBody>
      </p:sp>
      <p:sp>
        <p:nvSpPr>
          <p:cNvPr id="6" name=""/>
          <p:cNvSpPr/>
          <p:nvPr/>
        </p:nvSpPr>
        <p:spPr>
          <a:xfrm>
            <a:off x="0" y="81060"/>
            <a:ext cx="7829550" cy="1388158"/>
          </a:xfrm>
          <a:prstGeom prst="rect">
            <a:avLst/>
          </a:prstGeom>
        </p:spPr>
        <p:txBody>
          <a:bodyPr spcFirstLastPara="0" anchor="t" tIns="84644" bIns="0" lIns="84644" rIns="84644"/>
          <a:lstStyle/>
          <a:p>
            <a:pPr algn="l" hangingPunct="0">
              <a:lnSpc>
                <a:spcPct val="100000"/>
              </a:lnSpc>
            </a:pPr>
            <a:r>
              <a:rPr sz="3999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Disabled Student Allowance (DSA)</a:t>
            </a:r>
          </a:p>
        </p:txBody>
      </p:sp>
      <p:sp>
        <p:nvSpPr>
          <p:cNvPr id="7" name=""/>
          <p:cNvSpPr/>
          <p:nvPr/>
        </p:nvSpPr>
        <p:spPr>
          <a:xfrm>
            <a:off x="8846344" y="1476375"/>
            <a:ext cx="3067050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Applying for DSA  </a:t>
            </a:r>
          </a:p>
        </p:txBody>
      </p:sp>
      <p:sp>
        <p:nvSpPr>
          <p:cNvPr id="8" name=""/>
          <p:cNvSpPr/>
          <p:nvPr/>
        </p:nvSpPr>
        <p:spPr>
          <a:xfrm>
            <a:off x="9334500" y="4981575"/>
            <a:ext cx="3281976" cy="937707"/>
          </a:xfrm>
          <a:prstGeom prst="rect">
            <a:avLst/>
          </a:prstGeom>
        </p:spPr>
        <p:txBody>
          <a:bodyPr spcFirstLastPara="0" anchor="t" tIns="101925" bIns="0" lIns="101925" rIns="101925"/>
          <a:lstStyle/>
          <a:p>
            <a:pPr algn="ctr" hangingPunct="0">
              <a:lnSpc>
                <a:spcPct val="100000"/>
              </a:lnSpc>
            </a:pPr>
            <a:r>
              <a:rPr sz="4815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Top Tips</a:t>
            </a:r>
          </a:p>
        </p:txBody>
      </p:sp>
      <p:pic>
        <p:nvPicPr>
          <p:cNvPr id="9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544175" y="85725"/>
            <a:ext cx="2362200" cy="6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-2305050" y="-723900"/>
            <a:ext cx="10077450" cy="8805524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42875" y="0"/>
            <a:ext cx="5133975" cy="920713"/>
          </a:xfrm>
          <a:prstGeom prst="rect">
            <a:avLst/>
          </a:prstGeom>
        </p:spPr>
        <p:txBody>
          <a:bodyPr spcFirstLastPara="0" anchor="t" tIns="100077" bIns="0" lIns="100077" rIns="100077"/>
          <a:lstStyle/>
          <a:p>
            <a:pPr algn="l" hangingPunct="0">
              <a:lnSpc>
                <a:spcPct val="100000"/>
              </a:lnSpc>
            </a:pPr>
            <a:r>
              <a:rPr sz="4728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Applying for DSA</a:t>
            </a:r>
          </a:p>
        </p:txBody>
      </p:sp>
      <p:sp>
        <p:nvSpPr>
          <p:cNvPr id="4" name=""/>
          <p:cNvSpPr/>
          <p:nvPr/>
        </p:nvSpPr>
        <p:spPr>
          <a:xfrm>
            <a:off x="133350" y="1114425"/>
            <a:ext cx="6925493" cy="6061318"/>
          </a:xfrm>
          <a:prstGeom prst="rect">
            <a:avLst/>
          </a:prstGeom>
        </p:spPr>
        <p:txBody>
          <a:bodyPr spcFirstLastPara="0" anchor="t" tIns="90064" bIns="0" lIns="90064" rIns="90064"/>
          <a:lstStyle/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Log in to your Student Finance Account and complete DSA 1F Form: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 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www.gov.uk/studentfinance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2. Get your eligibility notification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3. Book and attend your assessment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4. Get your Entitlement Notification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5. Order equipment &amp; arrange support</a:t>
            </a:r>
          </a:p>
          <a:p>
            <a:pPr algn="l" hangingPunct="0">
              <a:lnSpc>
                <a:spcPct val="100000"/>
              </a:lnSpc>
            </a:pPr>
            <a:r>
              <a:rPr sz="241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before your course starts</a:t>
            </a:r>
          </a:p>
        </p:txBody>
      </p:sp>
      <p:pic>
        <p:nvPicPr>
          <p:cNvPr id="5" name="Shape-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7848600" y="1552575"/>
            <a:ext cx="4962525" cy="4962525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8709078" y="2267913"/>
            <a:ext cx="2954655" cy="579988"/>
          </a:xfrm>
          <a:prstGeom prst="rect">
            <a:avLst/>
          </a:prstGeom>
        </p:spPr>
        <p:txBody>
          <a:bodyPr spcFirstLastPara="0" anchor="t" tIns="54716" bIns="0" lIns="54716" rIns="54716"/>
          <a:lstStyle/>
          <a:p>
            <a:pPr algn="ctr" hangingPunct="0">
              <a:lnSpc>
                <a:spcPct val="100000"/>
              </a:lnSpc>
            </a:pPr>
            <a:r>
              <a:rPr sz="3102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Our Top Tips</a:t>
            </a:r>
          </a:p>
        </p:txBody>
      </p:sp>
      <p:sp>
        <p:nvSpPr>
          <p:cNvPr id="7" name=""/>
          <p:cNvSpPr/>
          <p:nvPr/>
        </p:nvSpPr>
        <p:spPr>
          <a:xfrm>
            <a:off x="8315124" y="3128391"/>
            <a:ext cx="3991561" cy="2658480"/>
          </a:xfrm>
          <a:prstGeom prst="rect">
            <a:avLst/>
          </a:prstGeom>
        </p:spPr>
        <p:txBody>
          <a:bodyPr spcFirstLastPara="0" anchor="t" tIns="50734" bIns="0" lIns="50734" rIns="50734"/>
          <a:lstStyle/>
          <a:p>
            <a:pPr algn="ctr" hangingPunct="0">
              <a:lnSpc>
                <a:spcPct val="100000"/>
              </a:lnSpc>
            </a:pPr>
            <a:r>
              <a:rPr sz="2397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Apply as </a:t>
            </a:r>
            <a:r>
              <a:rPr sz="239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early</a:t>
            </a:r>
            <a:r>
              <a:rPr sz="2397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 as possible to ensure support is in place for when you start your course.</a:t>
            </a:r>
          </a:p>
          <a:p>
            <a:pPr algn="ctr" hangingPunct="0">
              <a:lnSpc>
                <a:spcPct val="100000"/>
              </a:lnSpc>
            </a:pPr>
            <a:r>
              <a:rPr sz="2397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397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Applications can take around </a:t>
            </a:r>
            <a:r>
              <a:rPr sz="2397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14 weeks.</a:t>
            </a:r>
          </a:p>
        </p:txBody>
      </p:sp>
      <p:pic>
        <p:nvPicPr>
          <p:cNvPr id="8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409950" y="962025"/>
            <a:ext cx="6229350" cy="622935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705225" y="1495425"/>
            <a:ext cx="5238750" cy="4991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Students can apply for a student bank account from one bank, and with that they usually offer perks such as an Amazon voucher or railcard. </a:t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Most student bank accounts also offer an overdraft at 0% interest. </a:t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Check out student discount websites and apps!</a:t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Look out for student weeks in your city/university. </a:t>
            </a:r>
          </a:p>
        </p:txBody>
      </p:sp>
      <p:sp>
        <p:nvSpPr>
          <p:cNvPr id="4" name=""/>
          <p:cNvSpPr/>
          <p:nvPr/>
        </p:nvSpPr>
        <p:spPr>
          <a:xfrm>
            <a:off x="238125" y="114300"/>
            <a:ext cx="10448925" cy="1285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Student bank accounts and student </a:t>
            </a:r>
          </a:p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discounts</a:t>
            </a:r>
          </a:p>
        </p:txBody>
      </p:sp>
      <p:pic>
        <p:nvPicPr>
          <p:cNvPr id="5" name="imag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552450" y="2733675"/>
            <a:ext cx="2266950" cy="2816322"/>
          </a:xfrm>
          <a:prstGeom prst="rect">
            <a:avLst/>
          </a:prstGeom>
        </p:spPr>
      </p:pic>
      <p:pic>
        <p:nvPicPr>
          <p:cNvPr id="6" name="imag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8753475" y="2419350"/>
            <a:ext cx="4394835" cy="3662363"/>
          </a:xfrm>
          <a:prstGeom prst="rect">
            <a:avLst/>
          </a:prstGeom>
        </p:spPr>
      </p:pic>
      <p:pic>
        <p:nvPicPr>
          <p:cNvPr id="7" name="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D8F8"/>
        </a:solidFill>
        <a:effectLst/>
      </p:bgPr>
    </p:bg>
    <p:spTree>
      <p:nvGrpSpPr>
        <p:cNvPr id="1" name="Title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0" y="1704975"/>
            <a:ext cx="13011150" cy="37147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Applying for </a:t>
            </a:r>
          </a:p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Student Finance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09550" y="123825"/>
            <a:ext cx="7097664" cy="7097664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028700" y="485775"/>
            <a:ext cx="431482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When to apply</a:t>
            </a:r>
          </a:p>
        </p:txBody>
      </p:sp>
      <p:sp>
        <p:nvSpPr>
          <p:cNvPr id="4" name=""/>
          <p:cNvSpPr/>
          <p:nvPr/>
        </p:nvSpPr>
        <p:spPr>
          <a:xfrm>
            <a:off x="329382" y="1771650"/>
            <a:ext cx="6176193" cy="4571649"/>
          </a:xfrm>
          <a:prstGeom prst="rect">
            <a:avLst/>
          </a:prstGeom>
        </p:spPr>
        <p:txBody>
          <a:bodyPr spcFirstLastPara="0" anchor="t" tIns="118130" bIns="0" lIns="118130" rIns="118130"/>
          <a:lstStyle/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To get your funding in time for the start of the academic year, you must apply by:</a:t>
            </a:r>
          </a:p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DA1A35"/>
                </a:solidFill>
                <a:latin typeface="Derailed Bold"/>
                <a:ea typeface="+mn-ea"/>
                <a:cs typeface="Derailed Bold"/>
              </a:rPr>
              <a:t>End of May 2024</a:t>
            </a:r>
            <a:r>
              <a:rPr sz="3163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: New (September 2024) students</a:t>
            </a:r>
          </a:p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DA1A35"/>
                </a:solidFill>
                <a:latin typeface="Derailed Bold"/>
                <a:ea typeface="+mn-ea"/>
                <a:cs typeface="Derailed Bold"/>
              </a:rPr>
              <a:t>End of June 2024</a:t>
            </a:r>
            <a:r>
              <a:rPr sz="3163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: Continuing students</a:t>
            </a:r>
          </a:p>
        </p:txBody>
      </p:sp>
      <p:sp>
        <p:nvSpPr>
          <p:cNvPr id="5" name=""/>
          <p:cNvSpPr/>
          <p:nvPr/>
        </p:nvSpPr>
        <p:spPr>
          <a:xfrm>
            <a:off x="6713513" y="6115050"/>
            <a:ext cx="6230962" cy="623653"/>
          </a:xfrm>
          <a:prstGeom prst="rect">
            <a:avLst/>
          </a:prstGeom>
        </p:spPr>
        <p:txBody>
          <a:bodyPr spcFirstLastPara="0" anchor="t" tIns="111367" bIns="0" lIns="111367" rIns="111367"/>
          <a:lstStyle/>
          <a:p>
            <a:pPr algn="l" hangingPunct="0">
              <a:lnSpc>
                <a:spcPct val="100000"/>
              </a:lnSpc>
            </a:pPr>
            <a:r>
              <a:rPr sz="2631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Apply at: www.gov.uk/student-finance</a:t>
            </a:r>
          </a:p>
        </p:txBody>
      </p:sp>
      <p:pic>
        <p:nvPicPr>
          <p:cNvPr id="6" name="Lukas Blazek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7269113" y="1552575"/>
            <a:ext cx="6505575" cy="4305300"/>
          </a:xfrm>
          <a:prstGeom prst="rect">
            <a:avLst/>
          </a:prstGeom>
        </p:spPr>
      </p:pic>
      <p:pic>
        <p:nvPicPr>
          <p:cNvPr id="7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 copy 3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7791450" y="666750"/>
            <a:ext cx="5753100" cy="5753100"/>
          </a:xfrm>
          <a:prstGeom prst="rect">
            <a:avLst/>
          </a:prstGeom>
        </p:spPr>
      </p:pic>
      <p:pic>
        <p:nvPicPr>
          <p:cNvPr id="3" name="Shape-19 copy 2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4124325" y="3848100"/>
            <a:ext cx="4800600" cy="4800600"/>
          </a:xfrm>
          <a:prstGeom prst="rect">
            <a:avLst/>
          </a:prstGeom>
        </p:spPr>
      </p:pic>
      <p:pic>
        <p:nvPicPr>
          <p:cNvPr id="4" name="Shape-19 copy 1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-199207" y="1981200"/>
            <a:ext cx="4800600" cy="4800600"/>
          </a:xfrm>
          <a:prstGeom prst="rect">
            <a:avLst/>
          </a:prstGeom>
        </p:spPr>
      </p:pic>
      <p:pic>
        <p:nvPicPr>
          <p:cNvPr id="5" name="Shape-19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0" y="-1714500"/>
            <a:ext cx="4800600" cy="4800600"/>
          </a:xfrm>
          <a:prstGeom prst="rect">
            <a:avLst/>
          </a:prstGeom>
        </p:spPr>
      </p:pic>
      <p:pic>
        <p:nvPicPr>
          <p:cNvPr id="6" name="Shape-19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4762500" y="-1514475"/>
            <a:ext cx="4467225" cy="3200400"/>
          </a:xfrm>
          <a:prstGeom prst="rect">
            <a:avLst/>
          </a:prstGeom>
        </p:spPr>
      </p:pic>
      <p:sp>
        <p:nvSpPr>
          <p:cNvPr id="7" name=""/>
          <p:cNvSpPr/>
          <p:nvPr/>
        </p:nvSpPr>
        <p:spPr>
          <a:xfrm>
            <a:off x="5191125" y="123825"/>
            <a:ext cx="3884563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How to apply</a:t>
            </a:r>
          </a:p>
        </p:txBody>
      </p:sp>
      <p:sp>
        <p:nvSpPr>
          <p:cNvPr id="8" name=""/>
          <p:cNvSpPr/>
          <p:nvPr/>
        </p:nvSpPr>
        <p:spPr>
          <a:xfrm>
            <a:off x="1238250" y="438150"/>
            <a:ext cx="3599632" cy="1285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Create an account</a:t>
            </a:r>
          </a:p>
        </p:txBody>
      </p:sp>
      <p:pic>
        <p:nvPicPr>
          <p:cNvPr id="9" name="customLine"/>
          <p:cNvPicPr/>
          <p:nvPr/>
        </p:nvPicPr>
        <p:blipFill rotWithShape="1">
          <a:blip r:embed="rId8"/>
          <a:stretch>
            <a:fillRect/>
          </a:stretch>
        </p:blipFill>
        <p:spPr>
          <a:xfrm rot="5400000">
            <a:off x="1615306" y="2176463"/>
            <a:ext cx="1228725" cy="190500"/>
          </a:xfrm>
          <a:prstGeom prst="rect">
            <a:avLst/>
          </a:prstGeom>
        </p:spPr>
      </p:pic>
      <p:sp>
        <p:nvSpPr>
          <p:cNvPr id="10" name=""/>
          <p:cNvSpPr/>
          <p:nvPr/>
        </p:nvSpPr>
        <p:spPr>
          <a:xfrm>
            <a:off x="324668" y="2924175"/>
            <a:ext cx="4238625" cy="23812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Login and complete the online application form</a:t>
            </a:r>
          </a:p>
        </p:txBody>
      </p:sp>
      <p:sp>
        <p:nvSpPr>
          <p:cNvPr id="11" name=""/>
          <p:cNvSpPr/>
          <p:nvPr/>
        </p:nvSpPr>
        <p:spPr>
          <a:xfrm>
            <a:off x="4386263" y="5305425"/>
            <a:ext cx="4238625" cy="183832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You may be asked to send in proof of identity</a:t>
            </a:r>
          </a:p>
        </p:txBody>
      </p:sp>
      <p:pic>
        <p:nvPicPr>
          <p:cNvPr id="12" name="customLine"/>
          <p:cNvPicPr/>
          <p:nvPr/>
        </p:nvPicPr>
        <p:blipFill rotWithShape="1">
          <a:blip r:embed="rId9"/>
          <a:stretch>
            <a:fillRect/>
          </a:stretch>
        </p:blipFill>
        <p:spPr>
          <a:xfrm rot="1967433">
            <a:off x="1721372" y="5343525"/>
            <a:ext cx="2841921" cy="190500"/>
          </a:xfrm>
          <a:prstGeom prst="rect">
            <a:avLst/>
          </a:prstGeom>
        </p:spPr>
      </p:pic>
      <p:sp>
        <p:nvSpPr>
          <p:cNvPr id="13" name=""/>
          <p:cNvSpPr/>
          <p:nvPr/>
        </p:nvSpPr>
        <p:spPr>
          <a:xfrm>
            <a:off x="8372475" y="1952625"/>
            <a:ext cx="4238625" cy="29337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r" hangingPunct="0">
              <a:lnSpc>
                <a:spcPct val="100000"/>
              </a:lnSpc>
            </a:pPr>
            <a:r>
              <a:rPr sz="3600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>Usually, within 6-8 weeks you'll get a loan declaration in the post - sign and return it</a:t>
            </a:r>
          </a:p>
        </p:txBody>
      </p:sp>
      <p:pic>
        <p:nvPicPr>
          <p:cNvPr id="14" name="customLine"/>
          <p:cNvPicPr/>
          <p:nvPr/>
        </p:nvPicPr>
        <p:blipFill rotWithShape="1">
          <a:blip r:embed="rId10"/>
          <a:stretch>
            <a:fillRect/>
          </a:stretch>
        </p:blipFill>
        <p:spPr>
          <a:xfrm rot="-1844237">
            <a:off x="8447857" y="5581650"/>
            <a:ext cx="2582133" cy="190500"/>
          </a:xfrm>
          <a:prstGeom prst="rect">
            <a:avLst/>
          </a:prstGeom>
        </p:spPr>
      </p:pic>
      <p:pic>
        <p:nvPicPr>
          <p:cNvPr id="15" name="image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5076825" y="1809750"/>
            <a:ext cx="2390775" cy="1912620"/>
          </a:xfrm>
          <a:prstGeom prst="rect">
            <a:avLst/>
          </a:prstGeom>
        </p:spPr>
      </p:pic>
      <p:pic>
        <p:nvPicPr>
          <p:cNvPr id="16" name="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76225" y="123825"/>
            <a:ext cx="7097664" cy="7097664"/>
          </a:xfrm>
          <a:prstGeom prst="rect">
            <a:avLst/>
          </a:prstGeom>
        </p:spPr>
      </p:pic>
      <p:pic>
        <p:nvPicPr>
          <p:cNvPr id="3" name="Shape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276225" y="123825"/>
            <a:ext cx="8229600" cy="7097664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561975" y="209550"/>
            <a:ext cx="6924675" cy="8953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65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Household Income</a:t>
            </a:r>
          </a:p>
        </p:txBody>
      </p:sp>
      <p:pic>
        <p:nvPicPr>
          <p:cNvPr id="5" name="imag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7486650" y="838200"/>
            <a:ext cx="6067425" cy="4041000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485775" y="923925"/>
            <a:ext cx="7391400" cy="6629808"/>
          </a:xfrm>
          <a:prstGeom prst="rect">
            <a:avLst/>
          </a:prstGeom>
        </p:spPr>
        <p:txBody>
          <a:bodyPr spcFirstLastPara="0" anchor="t" tIns="111238" bIns="0" lIns="111238" rIns="111238"/>
          <a:lstStyle/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Your parent or carer will need to give information about their income if your student finance is based on their household income </a:t>
            </a:r>
          </a:p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SuperscriptNumbersFontFix"/>
                <a:ea typeface="+mn-ea"/>
                <a:cs typeface="SuperscriptNumbersFontFix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They'll be asked for financial details for the last full tax year prior to the start of the academic year. For example, for the 2024/25 academic year, the tax year will be 2022/23.</a:t>
            </a:r>
          </a:p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SuperscriptNumbersFontFix"/>
                <a:ea typeface="+mn-ea"/>
                <a:cs typeface="SuperscriptNumbersFontFix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If your income in the current tax year is likely to be at least 15% lower than the previous tax year, Student Finance England can </a:t>
            </a:r>
            <a:r>
              <a:rPr sz="2628">
                <a:solidFill>
                  <a:srgbClr val="051435"/>
                </a:solidFill>
                <a:latin typeface="Derailed SemiBold"/>
                <a:ea typeface="+mn-ea"/>
                <a:cs typeface="Derailed SemiBold"/>
                <a:hlinkClick r:id="rId6"/>
              </a:rPr>
              <a:t>assess your household income on what you estimate your income will be</a:t>
            </a:r>
            <a:r>
              <a:rPr sz="262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.</a:t>
            </a:r>
          </a:p>
          <a:p>
            <a:pPr algn="l" hangingPunct="0">
              <a:lnSpc>
                <a:spcPct val="100000"/>
              </a:lnSpc>
            </a:pPr>
            <a:r>
              <a:rPr sz="2628">
                <a:solidFill>
                  <a:srgbClr val="051435"/>
                </a:solidFill>
                <a:latin typeface="SuperscriptNumbersFontFix"/>
                <a:ea typeface="+mn-ea"/>
                <a:cs typeface="SuperscriptNumbersFontFix"/>
              </a:rPr>
              <a:t/>
            </a:r>
          </a:p>
        </p:txBody>
      </p:sp>
      <p:pic>
        <p:nvPicPr>
          <p:cNvPr id="7" name="image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8352830" y="4162425"/>
            <a:ext cx="4335066" cy="3152775"/>
          </a:xfrm>
          <a:prstGeom prst="rect">
            <a:avLst/>
          </a:prstGeom>
        </p:spPr>
      </p:pic>
      <p:pic>
        <p:nvPicPr>
          <p:cNvPr id="8" name="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 copy 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44958" y="133350"/>
            <a:ext cx="8275167" cy="7096125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059333" y="314325"/>
            <a:ext cx="5841181" cy="1285875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3600" b="1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What if your circumstances change?</a:t>
            </a:r>
          </a:p>
        </p:txBody>
      </p:sp>
      <p:sp>
        <p:nvSpPr>
          <p:cNvPr id="4" name=""/>
          <p:cNvSpPr/>
          <p:nvPr/>
        </p:nvSpPr>
        <p:spPr>
          <a:xfrm>
            <a:off x="812862" y="1876425"/>
            <a:ext cx="6334125" cy="4677966"/>
          </a:xfrm>
          <a:prstGeom prst="rect">
            <a:avLst/>
          </a:prstGeom>
        </p:spPr>
        <p:txBody>
          <a:bodyPr spcFirstLastPara="0" anchor="t" tIns="118130" bIns="0" lIns="118130" rIns="118130"/>
          <a:lstStyle/>
          <a:p>
            <a:pPr algn="ctr" hangingPunct="0">
              <a:lnSpc>
                <a:spcPct val="100000"/>
              </a:lnSpc>
            </a:pPr>
            <a:r>
              <a:rPr sz="3163">
                <a:solidFill>
                  <a:srgbClr val="051435"/>
                </a:solidFill>
                <a:latin typeface="Derailed Bold"/>
                <a:ea typeface="+mn-ea"/>
                <a:cs typeface="Derailed Bold"/>
              </a:rPr>
              <a:t/>
            </a:r>
            <a:r>
              <a:rPr sz="316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You must update your application online if your circumstances change. For example: 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316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If you change your course or university through clearing.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3163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Change where you are going to live - for example with your parents instead of halls.</a:t>
            </a:r>
          </a:p>
        </p:txBody>
      </p:sp>
      <p:sp>
        <p:nvSpPr>
          <p:cNvPr id="5" name=""/>
          <p:cNvSpPr/>
          <p:nvPr/>
        </p:nvSpPr>
        <p:spPr>
          <a:xfrm>
            <a:off x="8351813" y="10839450"/>
            <a:ext cx="6230962" cy="623653"/>
          </a:xfrm>
          <a:prstGeom prst="rect">
            <a:avLst/>
          </a:prstGeom>
        </p:spPr>
        <p:txBody>
          <a:bodyPr spcFirstLastPara="0" anchor="t" tIns="111367" bIns="0" lIns="111367" rIns="111367"/>
          <a:lstStyle/>
          <a:p>
            <a:pPr algn="l" hangingPunct="0">
              <a:lnSpc>
                <a:spcPct val="100000"/>
              </a:lnSpc>
            </a:pPr>
            <a:r>
              <a:rPr sz="2631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Apply at: www.gov.uk/student-finance</a:t>
            </a:r>
          </a:p>
        </p:txBody>
      </p:sp>
      <p:pic>
        <p:nvPicPr>
          <p:cNvPr id="6" name="imag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8582025" y="2038350"/>
            <a:ext cx="3784016" cy="3700768"/>
          </a:xfrm>
          <a:prstGeom prst="rect">
            <a:avLst/>
          </a:prstGeom>
        </p:spPr>
      </p:pic>
      <p:pic>
        <p:nvPicPr>
          <p:cNvPr id="7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153650" y="247650"/>
            <a:ext cx="2558076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 copy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7359" y="-9525"/>
            <a:ext cx="8597535" cy="737235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104159" y="304800"/>
            <a:ext cx="5841181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Make sure you can be paid!</a:t>
            </a:r>
          </a:p>
        </p:txBody>
      </p:sp>
      <p:sp>
        <p:nvSpPr>
          <p:cNvPr id="4" name=""/>
          <p:cNvSpPr/>
          <p:nvPr/>
        </p:nvSpPr>
        <p:spPr>
          <a:xfrm>
            <a:off x="514350" y="1857375"/>
            <a:ext cx="6924675" cy="5131288"/>
          </a:xfrm>
          <a:prstGeom prst="rect">
            <a:avLst/>
          </a:prstGeom>
        </p:spPr>
        <p:txBody>
          <a:bodyPr spcFirstLastPara="0" anchor="t" tIns="103662" bIns="0" lIns="103662" rIns="103662"/>
          <a:lstStyle/>
          <a:p>
            <a:pPr algn="l" hangingPunct="0">
              <a:lnSpc>
                <a:spcPct val="100000"/>
              </a:lnSpc>
            </a:pPr>
            <a:r>
              <a:rPr sz="293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After you register at your university or college you'll usually get your maintenance loan paid directly into your bank account at the start of each term.</a:t>
            </a:r>
          </a:p>
          <a:p>
            <a:pPr algn="l" hangingPunct="0">
              <a:lnSpc>
                <a:spcPct val="100000"/>
              </a:lnSpc>
            </a:pPr>
            <a:r>
              <a:rPr sz="293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Use your student finance account to: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93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update your bank details - for example if you open a student account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93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check how much you'll be paid</a:t>
            </a:r>
          </a:p>
          <a:p>
            <a:pPr algn="l" marL="342900" indent="-342900" hangingPunct="0">
              <a:lnSpc>
                <a:spcPct val="100000"/>
              </a:lnSpc>
              <a:buClr>
                <a:srgbClr val="051435"/>
              </a:buClr>
              <a:buFont typeface="Arial" panose="020B0604020202020204" pitchFamily="34" charset="0"/>
              <a:buChar char="•"/>
            </a:pPr>
            <a:r>
              <a:rPr sz="2938">
                <a:solidFill>
                  <a:srgbClr val="051435"/>
                </a:solidFill>
                <a:latin typeface="Derailed SemiBold"/>
                <a:ea typeface="+mn-ea"/>
                <a:cs typeface="Derailed SemiBold"/>
              </a:rPr>
              <a:t>check when you'll be paid</a:t>
            </a:r>
          </a:p>
        </p:txBody>
      </p:sp>
      <p:sp>
        <p:nvSpPr>
          <p:cNvPr id="5" name=""/>
          <p:cNvSpPr/>
          <p:nvPr/>
        </p:nvSpPr>
        <p:spPr>
          <a:xfrm>
            <a:off x="12145672" y="22253498"/>
            <a:ext cx="6230962" cy="623653"/>
          </a:xfrm>
          <a:prstGeom prst="rect">
            <a:avLst/>
          </a:prstGeom>
        </p:spPr>
        <p:txBody>
          <a:bodyPr spcFirstLastPara="0" anchor="t" tIns="111367" bIns="0" lIns="111367" rIns="111367"/>
          <a:lstStyle/>
          <a:p>
            <a:pPr algn="l" hangingPunct="0">
              <a:lnSpc>
                <a:spcPct val="100000"/>
              </a:lnSpc>
            </a:pPr>
            <a:r>
              <a:rPr sz="2631" b="1">
                <a:solidFill>
                  <a:srgbClr val="051435"/>
                </a:solidFill>
                <a:latin typeface="Derailed"/>
                <a:ea typeface="+mn-ea"/>
                <a:cs typeface="Derailed"/>
              </a:rPr>
              <a:t>Apply at: www.gov.uk/student-finance</a:t>
            </a:r>
          </a:p>
        </p:txBody>
      </p:sp>
      <p:pic>
        <p:nvPicPr>
          <p:cNvPr id="6" name="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  <p:pic>
        <p:nvPicPr>
          <p:cNvPr id="7" name="imag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5486400" y="1352550"/>
            <a:ext cx="9563100" cy="537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39B"/>
        </a:solidFill>
        <a:effectLst/>
      </p:bgPr>
    </p:bg>
    <p:spTree>
      <p:nvGrpSpPr>
        <p:cNvPr id="1" name="Title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-161925" y="2276475"/>
            <a:ext cx="13011150" cy="185737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Repayment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381000" y="1047750"/>
            <a:ext cx="6229350" cy="622935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81000" y="1276350"/>
            <a:ext cx="5638800" cy="5659380"/>
          </a:xfrm>
          <a:prstGeom prst="rect">
            <a:avLst/>
          </a:prstGeom>
        </p:spPr>
        <p:txBody>
          <a:bodyPr spcFirstLastPara="0" anchor="t" tIns="102898" bIns="0" lIns="102898" rIns="102898"/>
          <a:lstStyle/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Pay nothing back until you earn over  £25,000 per year (£2,083 a month before tax and other deductions)</a:t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Repayment deducted directly from salary at 9% of anything earned over £25,000</a:t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Repayment based on what you earn, not what you owe</a:t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755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Written off after 40 years</a:t>
            </a:r>
          </a:p>
        </p:txBody>
      </p:sp>
      <p:sp>
        <p:nvSpPr>
          <p:cNvPr id="4" name=""/>
          <p:cNvSpPr/>
          <p:nvPr/>
        </p:nvSpPr>
        <p:spPr>
          <a:xfrm>
            <a:off x="381000" y="57150"/>
            <a:ext cx="341947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00A39B"/>
                </a:solidFill>
                <a:latin typeface="Derailed ExtraBold"/>
                <a:ea typeface="+mn-ea"/>
                <a:cs typeface="Derailed ExtraBold"/>
              </a:rPr>
              <a:t>Repayment</a:t>
            </a:r>
          </a:p>
        </p:txBody>
      </p:sp>
      <p:pic>
        <p:nvPicPr>
          <p:cNvPr id="5" name="Shape19 copy 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6572250" y="161925"/>
            <a:ext cx="3800475" cy="3667125"/>
          </a:xfrm>
          <a:prstGeom prst="rect">
            <a:avLst/>
          </a:prstGeom>
        </p:spPr>
      </p:pic>
      <p:pic>
        <p:nvPicPr>
          <p:cNvPr id="6" name="Shape19 copy 3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6953250" y="4010025"/>
            <a:ext cx="3638550" cy="3267075"/>
          </a:xfrm>
          <a:prstGeom prst="rect">
            <a:avLst/>
          </a:prstGeom>
        </p:spPr>
      </p:pic>
      <p:sp>
        <p:nvSpPr>
          <p:cNvPr id="7" name=""/>
          <p:cNvSpPr/>
          <p:nvPr/>
        </p:nvSpPr>
        <p:spPr>
          <a:xfrm>
            <a:off x="6631781" y="295275"/>
            <a:ext cx="3457575" cy="5334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250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Repayment Amounts</a:t>
            </a:r>
          </a:p>
        </p:txBody>
      </p:sp>
      <p:sp>
        <p:nvSpPr>
          <p:cNvPr id="8" name=""/>
          <p:cNvSpPr/>
          <p:nvPr/>
        </p:nvSpPr>
        <p:spPr>
          <a:xfrm>
            <a:off x="6631781" y="723900"/>
            <a:ext cx="3388519" cy="29337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E.g. Earn £27,000 a year (£2,250 a month)</a:t>
            </a:r>
          </a:p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That is £167 over the threshold (monthly income)</a:t>
            </a:r>
          </a:p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9% of £167 = £15/month</a:t>
            </a:r>
          </a:p>
        </p:txBody>
      </p:sp>
      <p:sp>
        <p:nvSpPr>
          <p:cNvPr id="9" name=""/>
          <p:cNvSpPr/>
          <p:nvPr/>
        </p:nvSpPr>
        <p:spPr>
          <a:xfrm>
            <a:off x="7058025" y="4010025"/>
            <a:ext cx="2543175" cy="5334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2250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Interest Rates</a:t>
            </a:r>
          </a:p>
        </p:txBody>
      </p:sp>
      <p:sp>
        <p:nvSpPr>
          <p:cNvPr id="10" name=""/>
          <p:cNvSpPr/>
          <p:nvPr/>
        </p:nvSpPr>
        <p:spPr>
          <a:xfrm>
            <a:off x="7058025" y="4381500"/>
            <a:ext cx="3114675" cy="2859374"/>
          </a:xfrm>
          <a:prstGeom prst="rect">
            <a:avLst/>
          </a:prstGeom>
        </p:spPr>
        <p:txBody>
          <a:bodyPr spcFirstLastPara="0" anchor="t" tIns="92837" bIns="0" lIns="92837" rIns="92837"/>
          <a:lstStyle/>
          <a:p>
            <a:pPr algn="l" hangingPunct="0">
              <a:lnSpc>
                <a:spcPct val="100000"/>
              </a:lnSpc>
            </a:pPr>
            <a:r>
              <a:rPr sz="2193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You pay interest from the first loan instalment until the loan is paid off in full OR written off</a:t>
            </a:r>
          </a:p>
          <a:p>
            <a:pPr algn="l" hangingPunct="0">
              <a:lnSpc>
                <a:spcPct val="100000"/>
              </a:lnSpc>
            </a:pPr>
            <a:r>
              <a:rPr sz="2193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Interest rate is based on the Retail Price Index (RPI)</a:t>
            </a:r>
          </a:p>
        </p:txBody>
      </p:sp>
      <p:pic>
        <p:nvPicPr>
          <p:cNvPr id="11" name="Marketing29-O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10672763" y="1504950"/>
            <a:ext cx="2050256" cy="1003935"/>
          </a:xfrm>
          <a:prstGeom prst="rect">
            <a:avLst/>
          </a:prstGeom>
        </p:spPr>
      </p:pic>
      <p:pic>
        <p:nvPicPr>
          <p:cNvPr id="12" name="BankOutline20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677525" y="4724400"/>
            <a:ext cx="1171575" cy="1171575"/>
          </a:xfrm>
          <a:prstGeom prst="rect">
            <a:avLst/>
          </a:prstGeom>
        </p:spPr>
      </p:pic>
      <p:pic>
        <p:nvPicPr>
          <p:cNvPr id="13" name="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65"/>
        </a:solidFill>
        <a:effectLst/>
      </p:bgPr>
    </p:bg>
    <p:spTree>
      <p:nvGrpSpPr>
        <p:cNvPr id="1" name="Title copy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/>
          <p:nvPr/>
        </p:nvSpPr>
        <p:spPr>
          <a:xfrm>
            <a:off x="95250" y="2000250"/>
            <a:ext cx="13011150" cy="3714750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ctr" hangingPunct="0">
              <a:lnSpc>
                <a:spcPct val="125000"/>
              </a:lnSpc>
            </a:pPr>
            <a:r>
              <a:rPr sz="9750" b="1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Financial Support at Newcastle</a:t>
            </a:r>
          </a:p>
        </p:txBody>
      </p:sp>
      <p:pic>
        <p:nvPicPr>
          <p:cNvPr id="3" name="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A65"/>
        </a:solidFill>
        <a:effectLst/>
      </p:bgPr>
    </p:bg>
    <p:spTree>
      <p:nvGrpSpPr>
        <p:cNvPr id="1" name="Cost of Living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/>
          <p:nvPr/>
        </p:nvSpPr>
        <p:spPr>
          <a:xfrm>
            <a:off x="85725" y="85725"/>
            <a:ext cx="756745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 b="1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Support for Cost of Living</a:t>
            </a:r>
            <a:r>
              <a:rPr sz="4500">
                <a:solidFill>
                  <a:srgbClr val="29B7EA"/>
                </a:solidFill>
                <a:latin typeface="Derailed ExtraBold"/>
                <a:ea typeface="+mn-ea"/>
                <a:cs typeface="Derailed ExtraBold"/>
              </a:rPr>
              <a:t>  </a:t>
            </a:r>
          </a:p>
        </p:txBody>
      </p:sp>
      <p:sp>
        <p:nvSpPr>
          <p:cNvPr id="3" name=""/>
          <p:cNvSpPr/>
          <p:nvPr/>
        </p:nvSpPr>
        <p:spPr>
          <a:xfrm>
            <a:off x="85725" y="962025"/>
            <a:ext cx="11153775" cy="1012357"/>
          </a:xfrm>
          <a:prstGeom prst="rect">
            <a:avLst/>
          </a:prstGeom>
        </p:spPr>
        <p:txBody>
          <a:bodyPr spcFirstLastPara="0" anchor="t" tIns="110039" bIns="0" lIns="110039" rIns="110039"/>
          <a:lstStyle/>
          <a:p>
            <a:pPr algn="l" hangingPunct="0">
              <a:lnSpc>
                <a:spcPct val="100000"/>
              </a:lnSpc>
            </a:pPr>
            <a:r>
              <a:rPr sz="2599" b="1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The cost of living is still a huge concern for students throughout the UK. Here are some of the steps Newcastle are taking to support Students.</a:t>
            </a:r>
          </a:p>
        </p:txBody>
      </p:sp>
      <p:pic>
        <p:nvPicPr>
          <p:cNvPr id="4" name="Shape-1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09550" y="2200275"/>
            <a:ext cx="3698003" cy="2333625"/>
          </a:xfrm>
          <a:prstGeom prst="rect">
            <a:avLst/>
          </a:prstGeom>
        </p:spPr>
      </p:pic>
      <p:pic>
        <p:nvPicPr>
          <p:cNvPr id="5" name="imag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448195" y="2647950"/>
            <a:ext cx="3182614" cy="1762125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1004903" y="2200275"/>
            <a:ext cx="2069197" cy="523875"/>
          </a:xfrm>
          <a:prstGeom prst="rect">
            <a:avLst/>
          </a:prstGeom>
        </p:spPr>
        <p:txBody>
          <a:bodyPr spcFirstLastPara="0" anchor="t" tIns="83155" bIns="0" lIns="83155" rIns="83155"/>
          <a:lstStyle/>
          <a:p>
            <a:pPr algn="ctr" hangingPunct="0">
              <a:lnSpc>
                <a:spcPct val="100000"/>
              </a:lnSpc>
            </a:pPr>
            <a:r>
              <a:rPr sz="2357" b="1">
                <a:solidFill>
                  <a:srgbClr val="DA1A35"/>
                </a:solidFill>
                <a:latin typeface="Derailed ExtraBold"/>
                <a:ea typeface="+mn-ea"/>
                <a:cs typeface="Derailed ExtraBold"/>
              </a:rPr>
              <a:t>£1 Meals</a:t>
            </a:r>
          </a:p>
        </p:txBody>
      </p:sp>
      <p:pic>
        <p:nvPicPr>
          <p:cNvPr id="7" name="Shape-1 copy 1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4447023" y="2209800"/>
            <a:ext cx="3698003" cy="2324100"/>
          </a:xfrm>
          <a:prstGeom prst="rect">
            <a:avLst/>
          </a:prstGeom>
        </p:spPr>
      </p:pic>
      <p:pic>
        <p:nvPicPr>
          <p:cNvPr id="8" name="Shape-1 copy 2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753475" y="2209800"/>
            <a:ext cx="3698003" cy="2324100"/>
          </a:xfrm>
          <a:prstGeom prst="rect">
            <a:avLst/>
          </a:prstGeom>
        </p:spPr>
      </p:pic>
      <p:pic>
        <p:nvPicPr>
          <p:cNvPr id="9" name="Shape-1 copy 3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209550" y="4772025"/>
            <a:ext cx="3698003" cy="2333625"/>
          </a:xfrm>
          <a:prstGeom prst="rect">
            <a:avLst/>
          </a:prstGeom>
        </p:spPr>
      </p:pic>
      <p:pic>
        <p:nvPicPr>
          <p:cNvPr id="10" name="Shape-1 copy 4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4447023" y="4772025"/>
            <a:ext cx="3698003" cy="2333625"/>
          </a:xfrm>
          <a:prstGeom prst="rect">
            <a:avLst/>
          </a:prstGeom>
        </p:spPr>
      </p:pic>
      <p:pic>
        <p:nvPicPr>
          <p:cNvPr id="11" name="Shape-1 copy 5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8753475" y="4772025"/>
            <a:ext cx="3698003" cy="2333625"/>
          </a:xfrm>
          <a:prstGeom prst="rect">
            <a:avLst/>
          </a:prstGeom>
        </p:spPr>
      </p:pic>
      <p:pic>
        <p:nvPicPr>
          <p:cNvPr id="12" name="basket outline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5529263" y="5600700"/>
            <a:ext cx="1495425" cy="1495425"/>
          </a:xfrm>
          <a:prstGeom prst="rect">
            <a:avLst/>
          </a:prstGeom>
        </p:spPr>
      </p:pic>
      <p:sp>
        <p:nvSpPr>
          <p:cNvPr id="13" name=""/>
          <p:cNvSpPr/>
          <p:nvPr/>
        </p:nvSpPr>
        <p:spPr>
          <a:xfrm>
            <a:off x="4447023" y="4819650"/>
            <a:ext cx="3659903" cy="881440"/>
          </a:xfrm>
          <a:prstGeom prst="rect">
            <a:avLst/>
          </a:prstGeom>
        </p:spPr>
        <p:txBody>
          <a:bodyPr spcFirstLastPara="0" anchor="t" tIns="83155" bIns="0" lIns="83155" rIns="83155"/>
          <a:lstStyle/>
          <a:p>
            <a:pPr algn="ctr" hangingPunct="0">
              <a:lnSpc>
                <a:spcPct val="100000"/>
              </a:lnSpc>
            </a:pPr>
            <a:r>
              <a:rPr sz="2357" b="1">
                <a:solidFill>
                  <a:srgbClr val="DA1A35"/>
                </a:solidFill>
                <a:latin typeface="Derailed ExtraBold"/>
                <a:ea typeface="+mn-ea"/>
                <a:cs typeface="Derailed ExtraBold"/>
              </a:rPr>
              <a:t>Students' Union's free to use Pantry</a:t>
            </a:r>
          </a:p>
        </p:txBody>
      </p:sp>
      <p:pic>
        <p:nvPicPr>
          <p:cNvPr id="14" name="laundry outline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1028700" y="5467350"/>
            <a:ext cx="1754314" cy="1754314"/>
          </a:xfrm>
          <a:prstGeom prst="rect">
            <a:avLst/>
          </a:prstGeom>
        </p:spPr>
      </p:pic>
      <p:sp>
        <p:nvSpPr>
          <p:cNvPr id="15" name=""/>
          <p:cNvSpPr/>
          <p:nvPr/>
        </p:nvSpPr>
        <p:spPr>
          <a:xfrm>
            <a:off x="85725" y="4781550"/>
            <a:ext cx="3867150" cy="881440"/>
          </a:xfrm>
          <a:prstGeom prst="rect">
            <a:avLst/>
          </a:prstGeom>
        </p:spPr>
        <p:txBody>
          <a:bodyPr spcFirstLastPara="0" anchor="t" tIns="83155" bIns="0" lIns="83155" rIns="83155"/>
          <a:lstStyle/>
          <a:p>
            <a:pPr algn="ctr" hangingPunct="0">
              <a:lnSpc>
                <a:spcPct val="100000"/>
              </a:lnSpc>
            </a:pPr>
            <a:r>
              <a:rPr sz="2357" b="1">
                <a:solidFill>
                  <a:srgbClr val="0073BC"/>
                </a:solidFill>
                <a:latin typeface="Derailed ExtraBold"/>
                <a:ea typeface="+mn-ea"/>
                <a:cs typeface="Derailed ExtraBold"/>
              </a:rPr>
              <a:t>On campus laundry facilities for all students</a:t>
            </a:r>
          </a:p>
        </p:txBody>
      </p:sp>
      <p:pic>
        <p:nvPicPr>
          <p:cNvPr id="16" name="credit-card-front"/>
          <p:cNvPicPr/>
          <p:nvPr/>
        </p:nvPicPr>
        <p:blipFill rotWithShape="1">
          <a:blip r:embed="rId12"/>
          <a:stretch>
            <a:fillRect/>
          </a:stretch>
        </p:blipFill>
        <p:spPr>
          <a:xfrm>
            <a:off x="9896475" y="5895975"/>
            <a:ext cx="1609725" cy="1171575"/>
          </a:xfrm>
          <a:prstGeom prst="rect">
            <a:avLst/>
          </a:prstGeom>
        </p:spPr>
      </p:pic>
      <p:sp>
        <p:nvSpPr>
          <p:cNvPr id="17" name=""/>
          <p:cNvSpPr/>
          <p:nvPr/>
        </p:nvSpPr>
        <p:spPr>
          <a:xfrm>
            <a:off x="8753475" y="4819650"/>
            <a:ext cx="3659903" cy="881440"/>
          </a:xfrm>
          <a:prstGeom prst="rect">
            <a:avLst/>
          </a:prstGeom>
        </p:spPr>
        <p:txBody>
          <a:bodyPr spcFirstLastPara="0" anchor="t" tIns="83155" bIns="0" lIns="83155" rIns="83155"/>
          <a:lstStyle/>
          <a:p>
            <a:pPr algn="ctr" hangingPunct="0">
              <a:lnSpc>
                <a:spcPct val="100000"/>
              </a:lnSpc>
            </a:pPr>
            <a:r>
              <a:rPr sz="2357" b="1">
                <a:solidFill>
                  <a:srgbClr val="0073BC"/>
                </a:solidFill>
                <a:latin typeface="Derailed ExtraBold"/>
                <a:ea typeface="+mn-ea"/>
                <a:cs typeface="Derailed ExtraBold"/>
              </a:rPr>
              <a:t>Money Matters Canvas Course</a:t>
            </a:r>
          </a:p>
        </p:txBody>
      </p:sp>
      <p:pic>
        <p:nvPicPr>
          <p:cNvPr id="18" name="image"/>
          <p:cNvPicPr/>
          <p:nvPr/>
        </p:nvPicPr>
        <p:blipFill rotWithShape="1">
          <a:blip r:embed="rId13"/>
          <a:stretch>
            <a:fillRect/>
          </a:stretch>
        </p:blipFill>
        <p:spPr>
          <a:xfrm>
            <a:off x="9270474" y="2647950"/>
            <a:ext cx="2625904" cy="1752544"/>
          </a:xfrm>
          <a:prstGeom prst="rect">
            <a:avLst/>
          </a:prstGeom>
        </p:spPr>
      </p:pic>
      <p:sp>
        <p:nvSpPr>
          <p:cNvPr id="19" name=""/>
          <p:cNvSpPr/>
          <p:nvPr/>
        </p:nvSpPr>
        <p:spPr>
          <a:xfrm>
            <a:off x="8753475" y="2209800"/>
            <a:ext cx="3659903" cy="523875"/>
          </a:xfrm>
          <a:prstGeom prst="rect">
            <a:avLst/>
          </a:prstGeom>
        </p:spPr>
        <p:txBody>
          <a:bodyPr spcFirstLastPara="0" anchor="t" tIns="83155" bIns="0" lIns="83155" rIns="83155"/>
          <a:lstStyle/>
          <a:p>
            <a:pPr algn="ctr" hangingPunct="0">
              <a:lnSpc>
                <a:spcPct val="100000"/>
              </a:lnSpc>
            </a:pPr>
            <a:r>
              <a:rPr sz="2357" b="1">
                <a:solidFill>
                  <a:srgbClr val="DA1A35"/>
                </a:solidFill>
                <a:latin typeface="Derailed ExtraBold"/>
                <a:ea typeface="+mn-ea"/>
                <a:cs typeface="Derailed ExtraBold"/>
              </a:rPr>
              <a:t>Give It A Go programme</a:t>
            </a:r>
          </a:p>
        </p:txBody>
      </p:sp>
      <p:sp>
        <p:nvSpPr>
          <p:cNvPr id="20" name=""/>
          <p:cNvSpPr/>
          <p:nvPr/>
        </p:nvSpPr>
        <p:spPr>
          <a:xfrm>
            <a:off x="4276725" y="2209800"/>
            <a:ext cx="3830201" cy="2247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marL="285750" indent="-285750" hangingPunct="0">
              <a:lnSpc>
                <a:spcPct val="100000"/>
              </a:lnSpc>
              <a:buClr>
                <a:srgbClr val="0073BC"/>
              </a:buClr>
              <a:buFont typeface="Arial" panose="020B0604020202020204" pitchFamily="34" charset="0"/>
              <a:buChar char="•"/>
            </a:pPr>
            <a:r>
              <a:rPr sz="2250" b="1">
                <a:solidFill>
                  <a:srgbClr val="0073BC"/>
                </a:solidFill>
                <a:latin typeface="Derailed ExtraBold"/>
                <a:ea typeface="+mn-ea"/>
                <a:cs typeface="Derailed ExtraBold"/>
              </a:rPr>
              <a:t>Student Financial Support Fund</a:t>
            </a:r>
          </a:p>
          <a:p>
            <a:pPr algn="l" marL="285750" indent="-285750" hangingPunct="0">
              <a:lnSpc>
                <a:spcPct val="100000"/>
              </a:lnSpc>
              <a:buClr>
                <a:srgbClr val="0073BC"/>
              </a:buClr>
              <a:buFont typeface="Arial" panose="020B0604020202020204" pitchFamily="34" charset="0"/>
              <a:buChar char="•"/>
            </a:pPr>
            <a:r>
              <a:rPr sz="2250" b="1">
                <a:solidFill>
                  <a:srgbClr val="0073BC"/>
                </a:solidFill>
                <a:latin typeface="Derailed ExtraBold"/>
                <a:ea typeface="+mn-ea"/>
                <a:cs typeface="Derailed ExtraBold"/>
              </a:rPr>
              <a:t>Free sustainable period products</a:t>
            </a:r>
          </a:p>
          <a:p>
            <a:pPr algn="l" marL="285750" indent="-285750" hangingPunct="0">
              <a:lnSpc>
                <a:spcPct val="100000"/>
              </a:lnSpc>
              <a:buClr>
                <a:srgbClr val="0073BC"/>
              </a:buClr>
              <a:buFont typeface="Arial" panose="020B0604020202020204" pitchFamily="34" charset="0"/>
              <a:buChar char="•"/>
            </a:pPr>
            <a:r>
              <a:rPr sz="2250" b="1">
                <a:solidFill>
                  <a:srgbClr val="0073BC"/>
                </a:solidFill>
                <a:latin typeface="Derailed ExtraBold"/>
                <a:ea typeface="+mn-ea"/>
                <a:cs typeface="Derailed ExtraBold"/>
              </a:rPr>
              <a:t>Careers Service funding to 'Make it Happen'</a:t>
            </a:r>
          </a:p>
        </p:txBody>
      </p:sp>
      <p:pic>
        <p:nvPicPr>
          <p:cNvPr id="21" name=""/>
          <p:cNvPicPr/>
          <p:nvPr/>
        </p:nvPicPr>
        <p:blipFill rotWithShape="1">
          <a:blip r:embed="rId14"/>
          <a:stretch>
            <a:fillRect/>
          </a:stretch>
        </p:blipFill>
        <p:spPr>
          <a:xfrm>
            <a:off x="10058400" y="142875"/>
            <a:ext cx="2726371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161925" y="781050"/>
            <a:ext cx="6534150" cy="653415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1861725" y="1181640"/>
            <a:ext cx="3183065" cy="1255903"/>
          </a:xfrm>
          <a:prstGeom prst="rect">
            <a:avLst/>
          </a:prstGeom>
        </p:spPr>
        <p:txBody>
          <a:bodyPr spcFirstLastPara="0" anchor="t" tIns="108268" bIns="0" lIns="108268" rIns="108268"/>
          <a:lstStyle/>
          <a:p>
            <a:pPr algn="ctr" hangingPunct="0">
              <a:lnSpc>
                <a:spcPct val="100000"/>
              </a:lnSpc>
            </a:pPr>
            <a:r>
              <a:rPr sz="341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Bursaries and Scholarships</a:t>
            </a:r>
          </a:p>
        </p:txBody>
      </p:sp>
      <p:sp>
        <p:nvSpPr>
          <p:cNvPr id="4" name=""/>
          <p:cNvSpPr/>
          <p:nvPr/>
        </p:nvSpPr>
        <p:spPr>
          <a:xfrm>
            <a:off x="530035" y="2534984"/>
            <a:ext cx="5716524" cy="3724402"/>
          </a:xfrm>
          <a:prstGeom prst="rect">
            <a:avLst/>
          </a:prstGeom>
        </p:spPr>
        <p:txBody>
          <a:bodyPr spcFirstLastPara="0" anchor="t" tIns="108268" bIns="0" lIns="108268" rIns="108268"/>
          <a:lstStyle/>
          <a:p>
            <a:pPr algn="ctr" hangingPunct="0">
              <a:lnSpc>
                <a:spcPct val="100000"/>
              </a:lnSpc>
            </a:pPr>
            <a:r>
              <a:rPr sz="2558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Non-repayable grant from your university</a:t>
            </a:r>
          </a:p>
          <a:p>
            <a:pPr algn="ctr" hangingPunct="0">
              <a:lnSpc>
                <a:spcPct val="100000"/>
              </a:lnSpc>
            </a:pPr>
            <a:r>
              <a:rPr sz="2558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58" b="1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Newcastle University</a:t>
            </a:r>
            <a:r>
              <a:rPr sz="2558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 is investing £32 million in its scholarships over the next five years</a:t>
            </a:r>
          </a:p>
          <a:p>
            <a:pPr algn="ctr" hangingPunct="0">
              <a:lnSpc>
                <a:spcPct val="100000"/>
              </a:lnSpc>
            </a:pPr>
            <a:r>
              <a:rPr sz="2558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558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Check university websites to see what you could be entitled to</a:t>
            </a:r>
          </a:p>
        </p:txBody>
      </p:sp>
      <p:pic>
        <p:nvPicPr>
          <p:cNvPr id="5" name="Shape-19 copy 3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5905500" y="142875"/>
            <a:ext cx="3657600" cy="3657600"/>
          </a:xfrm>
          <a:prstGeom prst="rect">
            <a:avLst/>
          </a:prstGeom>
        </p:spPr>
      </p:pic>
      <p:sp>
        <p:nvSpPr>
          <p:cNvPr id="6" name=""/>
          <p:cNvSpPr/>
          <p:nvPr/>
        </p:nvSpPr>
        <p:spPr>
          <a:xfrm>
            <a:off x="5791200" y="1152525"/>
            <a:ext cx="4029075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Opportunity scholarship</a:t>
            </a:r>
          </a:p>
        </p:txBody>
      </p:sp>
      <p:pic>
        <p:nvPicPr>
          <p:cNvPr id="7" name="Shape-19 copy 2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9439275" y="800100"/>
            <a:ext cx="3657600" cy="3657600"/>
          </a:xfrm>
          <a:prstGeom prst="rect">
            <a:avLst/>
          </a:prstGeom>
        </p:spPr>
      </p:pic>
      <p:sp>
        <p:nvSpPr>
          <p:cNvPr id="8" name=""/>
          <p:cNvSpPr/>
          <p:nvPr/>
        </p:nvSpPr>
        <p:spPr>
          <a:xfrm>
            <a:off x="9467850" y="1485900"/>
            <a:ext cx="3619500" cy="2247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Subject-specific scholarship</a:t>
            </a:r>
          </a:p>
        </p:txBody>
      </p:sp>
      <p:pic>
        <p:nvPicPr>
          <p:cNvPr id="9" name="Shape-19 copy 1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5905500" y="3562350"/>
            <a:ext cx="3686175" cy="3695700"/>
          </a:xfrm>
          <a:prstGeom prst="rect">
            <a:avLst/>
          </a:prstGeom>
        </p:spPr>
      </p:pic>
      <p:sp>
        <p:nvSpPr>
          <p:cNvPr id="10" name=""/>
          <p:cNvSpPr/>
          <p:nvPr/>
        </p:nvSpPr>
        <p:spPr>
          <a:xfrm>
            <a:off x="5905500" y="4533900"/>
            <a:ext cx="3648075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Sports scholarship</a:t>
            </a:r>
          </a:p>
        </p:txBody>
      </p:sp>
      <p:sp>
        <p:nvSpPr>
          <p:cNvPr id="11" name=""/>
          <p:cNvSpPr/>
          <p:nvPr/>
        </p:nvSpPr>
        <p:spPr>
          <a:xfrm>
            <a:off x="161925" y="0"/>
            <a:ext cx="7058025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 b="1">
                <a:solidFill>
                  <a:srgbClr val="051435"/>
                </a:solidFill>
                <a:latin typeface="Derailed ExtraBold"/>
                <a:ea typeface="+mn-ea"/>
                <a:cs typeface="Derailed ExtraBold"/>
              </a:rPr>
              <a:t>Support at Newcastle</a:t>
            </a:r>
          </a:p>
        </p:txBody>
      </p:sp>
      <p:pic>
        <p:nvPicPr>
          <p:cNvPr id="12" name="Shape-19 copy 2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9439275" y="3933825"/>
            <a:ext cx="3657600" cy="3657600"/>
          </a:xfrm>
          <a:prstGeom prst="rect">
            <a:avLst/>
          </a:prstGeom>
        </p:spPr>
      </p:pic>
      <p:sp>
        <p:nvSpPr>
          <p:cNvPr id="13" name=""/>
          <p:cNvSpPr/>
          <p:nvPr/>
        </p:nvSpPr>
        <p:spPr>
          <a:xfrm>
            <a:off x="9439275" y="4962525"/>
            <a:ext cx="3619500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Sanctuary Scholarship</a:t>
            </a:r>
          </a:p>
        </p:txBody>
      </p:sp>
      <p:pic>
        <p:nvPicPr>
          <p:cNvPr id="14" name="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058400" y="14287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219325" y="-628650"/>
            <a:ext cx="8610600" cy="86106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419475" y="266700"/>
            <a:ext cx="6610350" cy="1692580"/>
          </a:xfrm>
          <a:prstGeom prst="rect">
            <a:avLst/>
          </a:prstGeom>
        </p:spPr>
        <p:txBody>
          <a:bodyPr spcFirstLastPara="0" anchor="t" tIns="103206" bIns="0" lIns="103206" rIns="103206"/>
          <a:lstStyle/>
          <a:p>
            <a:pPr algn="ctr" hangingPunct="0">
              <a:lnSpc>
                <a:spcPct val="100000"/>
              </a:lnSpc>
            </a:pPr>
            <a:r>
              <a:rPr sz="4876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Opportunity Scholarship </a:t>
            </a:r>
          </a:p>
        </p:txBody>
      </p:sp>
      <p:sp>
        <p:nvSpPr>
          <p:cNvPr id="4" name=""/>
          <p:cNvSpPr/>
          <p:nvPr/>
        </p:nvSpPr>
        <p:spPr>
          <a:xfrm>
            <a:off x="3419475" y="5010150"/>
            <a:ext cx="6343650" cy="19050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In your Student Finance Application, tick the box to share information with your university.</a:t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If you're eligible, you will automatically be awarded the scholarship on a termly basis. </a:t>
            </a:r>
          </a:p>
        </p:txBody>
      </p:sp>
      <p:pic>
        <p:nvPicPr>
          <p:cNvPr id="5" name="Table 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2981325" y="2276475"/>
            <a:ext cx="7372350" cy="2428875"/>
          </a:xfrm>
          <a:prstGeom prst="rect">
            <a:avLst/>
          </a:prstGeom>
        </p:spPr>
      </p:pic>
      <p:pic>
        <p:nvPicPr>
          <p:cNvPr id="6" name="money bag outlin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20886" y="44796"/>
            <a:ext cx="2381250" cy="2381250"/>
          </a:xfrm>
          <a:prstGeom prst="rect">
            <a:avLst/>
          </a:prstGeom>
        </p:spPr>
      </p:pic>
      <p:pic>
        <p:nvPicPr>
          <p:cNvPr id="7" name="coin euro outlin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0" y="2466975"/>
            <a:ext cx="2381250" cy="2381250"/>
          </a:xfrm>
          <a:prstGeom prst="rect">
            <a:avLst/>
          </a:prstGeom>
        </p:spPr>
      </p:pic>
      <p:pic>
        <p:nvPicPr>
          <p:cNvPr id="8" name="coin dollar outline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706100" y="2628900"/>
            <a:ext cx="2381250" cy="2381250"/>
          </a:xfrm>
          <a:prstGeom prst="rect">
            <a:avLst/>
          </a:prstGeom>
        </p:spPr>
      </p:pic>
      <p:pic>
        <p:nvPicPr>
          <p:cNvPr id="9" name="credit card bank outline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467975" y="781050"/>
            <a:ext cx="2381250" cy="2381250"/>
          </a:xfrm>
          <a:prstGeom prst="rect">
            <a:avLst/>
          </a:prstGeom>
        </p:spPr>
      </p:pic>
      <p:pic>
        <p:nvPicPr>
          <p:cNvPr id="10" name="coins PLN outline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20886" y="4876800"/>
            <a:ext cx="2381250" cy="2381250"/>
          </a:xfrm>
          <a:prstGeom prst="rect">
            <a:avLst/>
          </a:prstGeom>
        </p:spPr>
      </p:pic>
      <p:pic>
        <p:nvPicPr>
          <p:cNvPr id="11" name="price tag dollar outline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10467975" y="4867275"/>
            <a:ext cx="2381250" cy="2381250"/>
          </a:xfrm>
          <a:prstGeom prst="rect">
            <a:avLst/>
          </a:prstGeom>
        </p:spPr>
      </p:pic>
      <p:pic>
        <p:nvPicPr>
          <p:cNvPr id="12" name=""/>
          <p:cNvPicPr/>
          <p:nvPr/>
        </p:nvPicPr>
        <p:blipFill rotWithShape="1">
          <a:blip r:embed="rId11"/>
          <a:stretch>
            <a:fillRect/>
          </a:stretch>
        </p:blipFill>
        <p:spPr>
          <a:xfrm>
            <a:off x="10291149" y="152400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219325" y="-628650"/>
            <a:ext cx="8610600" cy="86106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895725" y="228600"/>
            <a:ext cx="5219700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Subject-specific Scholarship</a:t>
            </a:r>
          </a:p>
        </p:txBody>
      </p:sp>
      <p:sp>
        <p:nvSpPr>
          <p:cNvPr id="4" name=""/>
          <p:cNvSpPr/>
          <p:nvPr/>
        </p:nvSpPr>
        <p:spPr>
          <a:xfrm>
            <a:off x="2750344" y="1876425"/>
            <a:ext cx="7739063" cy="10096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700" b="1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Subject specific scholarships worth up to £5,000 per year:</a:t>
            </a:r>
          </a:p>
        </p:txBody>
      </p:sp>
      <p:sp>
        <p:nvSpPr>
          <p:cNvPr id="5" name=""/>
          <p:cNvSpPr/>
          <p:nvPr/>
        </p:nvSpPr>
        <p:spPr>
          <a:xfrm>
            <a:off x="2633663" y="2571750"/>
            <a:ext cx="7972425" cy="32956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Engineering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Mathematics and Statistics 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Natural &amp; Environmental Sciences 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Physics 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Science, Technology, Engineering and Mathematics subjects (STEM) 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Music</a:t>
            </a:r>
          </a:p>
        </p:txBody>
      </p:sp>
      <p:sp>
        <p:nvSpPr>
          <p:cNvPr id="6" name=""/>
          <p:cNvSpPr/>
          <p:nvPr/>
        </p:nvSpPr>
        <p:spPr>
          <a:xfrm>
            <a:off x="3829050" y="6010275"/>
            <a:ext cx="5710238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www.ncl.ac.uk/undergraduate/fees-funding/scholarships-bursaries/</a:t>
            </a:r>
          </a:p>
        </p:txBody>
      </p:sp>
      <p:pic>
        <p:nvPicPr>
          <p:cNvPr id="7" name="plane aircraft outlin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0" y="0"/>
            <a:ext cx="2381250" cy="2381250"/>
          </a:xfrm>
          <a:prstGeom prst="rect">
            <a:avLst/>
          </a:prstGeom>
        </p:spPr>
      </p:pic>
      <p:pic>
        <p:nvPicPr>
          <p:cNvPr id="8" name="pie chart outlin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0" y="2381250"/>
            <a:ext cx="2381250" cy="2381250"/>
          </a:xfrm>
          <a:prstGeom prst="rect">
            <a:avLst/>
          </a:prstGeom>
        </p:spPr>
      </p:pic>
      <p:pic>
        <p:nvPicPr>
          <p:cNvPr id="9" name="herbs outlin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0" y="4762500"/>
            <a:ext cx="2381250" cy="2381250"/>
          </a:xfrm>
          <a:prstGeom prst="rect">
            <a:avLst/>
          </a:prstGeom>
        </p:spPr>
      </p:pic>
      <p:pic>
        <p:nvPicPr>
          <p:cNvPr id="10" name="Science23-O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706100" y="5067300"/>
            <a:ext cx="2181225" cy="2289282"/>
          </a:xfrm>
          <a:prstGeom prst="rect">
            <a:avLst/>
          </a:prstGeom>
        </p:spPr>
      </p:pic>
      <p:pic>
        <p:nvPicPr>
          <p:cNvPr id="11" name="computer display outline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587038" y="2686050"/>
            <a:ext cx="2381250" cy="2381250"/>
          </a:xfrm>
          <a:prstGeom prst="rect">
            <a:avLst/>
          </a:prstGeom>
        </p:spPr>
      </p:pic>
      <p:pic>
        <p:nvPicPr>
          <p:cNvPr id="12" name="music note outline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10587038" y="628650"/>
            <a:ext cx="2381250" cy="2381250"/>
          </a:xfrm>
          <a:prstGeom prst="rect">
            <a:avLst/>
          </a:prstGeom>
        </p:spPr>
      </p:pic>
      <p:pic>
        <p:nvPicPr>
          <p:cNvPr id="13" name="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219325" y="-628650"/>
            <a:ext cx="8610600" cy="86106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838575" y="190500"/>
            <a:ext cx="5505450" cy="876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l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Sports Scholarship</a:t>
            </a:r>
          </a:p>
        </p:txBody>
      </p:sp>
      <p:sp>
        <p:nvSpPr>
          <p:cNvPr id="4" name=""/>
          <p:cNvSpPr/>
          <p:nvPr/>
        </p:nvSpPr>
        <p:spPr>
          <a:xfrm>
            <a:off x="3028950" y="1162050"/>
            <a:ext cx="6905625" cy="56769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Regional/National/International standard within the last 12 months. 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Allocated on case-by-case basis: Up to £10,000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Students should be part of a National Governing Body Performance Squad or equivalent.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>Email: performance.sport@ncl.ac.uk</a:t>
            </a:r>
          </a:p>
          <a:p>
            <a:pPr algn="ctr" hangingPunct="0">
              <a:lnSpc>
                <a:spcPct val="100000"/>
              </a:lnSpc>
            </a:pPr>
            <a:r>
              <a:rPr sz="3000">
                <a:solidFill>
                  <a:srgbClr val="FFFFFF"/>
                </a:solidFill>
                <a:latin typeface="Derailed SemiBold"/>
                <a:ea typeface="+mn-ea"/>
                <a:cs typeface="Derailed SemiBold"/>
              </a:rPr>
              <a:t/>
            </a:r>
          </a:p>
        </p:txBody>
      </p:sp>
      <p:pic>
        <p:nvPicPr>
          <p:cNvPr id="5" name="basketball ball outline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-57150" y="0"/>
            <a:ext cx="2381250" cy="2381250"/>
          </a:xfrm>
          <a:prstGeom prst="rect">
            <a:avLst/>
          </a:prstGeom>
        </p:spPr>
      </p:pic>
      <p:pic>
        <p:nvPicPr>
          <p:cNvPr id="6" name="football soccer ball outline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-57150" y="2381250"/>
            <a:ext cx="2381250" cy="2381250"/>
          </a:xfrm>
          <a:prstGeom prst="rect">
            <a:avLst/>
          </a:prstGeom>
        </p:spPr>
      </p:pic>
      <p:pic>
        <p:nvPicPr>
          <p:cNvPr id="7" name="rugby ball outlin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-57150" y="4762500"/>
            <a:ext cx="2381250" cy="2381250"/>
          </a:xfrm>
          <a:prstGeom prst="rect">
            <a:avLst/>
          </a:prstGeom>
        </p:spPr>
      </p:pic>
      <p:pic>
        <p:nvPicPr>
          <p:cNvPr id="8" name="pool outline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629900" y="771525"/>
            <a:ext cx="2381250" cy="2381250"/>
          </a:xfrm>
          <a:prstGeom prst="rect">
            <a:avLst/>
          </a:prstGeom>
        </p:spPr>
      </p:pic>
      <p:pic>
        <p:nvPicPr>
          <p:cNvPr id="9" name="bicycle outline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629900" y="2543175"/>
            <a:ext cx="2381250" cy="2381250"/>
          </a:xfrm>
          <a:prstGeom prst="rect">
            <a:avLst/>
          </a:prstGeom>
        </p:spPr>
      </p:pic>
      <p:pic>
        <p:nvPicPr>
          <p:cNvPr id="10" name="prize padge ribbon outline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10629900" y="4848225"/>
            <a:ext cx="2381250" cy="2381250"/>
          </a:xfrm>
          <a:prstGeom prst="rect">
            <a:avLst/>
          </a:prstGeom>
        </p:spPr>
      </p:pic>
      <p:pic>
        <p:nvPicPr>
          <p:cNvPr id="11" name="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-19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2219325" y="-628650"/>
            <a:ext cx="8610600" cy="8610600"/>
          </a:xfrm>
          <a:prstGeom prst="rect">
            <a:avLst/>
          </a:prstGeom>
        </p:spPr>
      </p:pic>
      <p:sp>
        <p:nvSpPr>
          <p:cNvPr id="3" name=""/>
          <p:cNvSpPr/>
          <p:nvPr/>
        </p:nvSpPr>
        <p:spPr>
          <a:xfrm>
            <a:off x="3486150" y="0"/>
            <a:ext cx="6038850" cy="15621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45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Sanctuary Scholarship</a:t>
            </a:r>
          </a:p>
        </p:txBody>
      </p:sp>
      <p:sp>
        <p:nvSpPr>
          <p:cNvPr id="4" name=""/>
          <p:cNvSpPr/>
          <p:nvPr/>
        </p:nvSpPr>
        <p:spPr>
          <a:xfrm>
            <a:off x="2519363" y="2771775"/>
            <a:ext cx="7972425" cy="32956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The following categories of applicants can apply under this scheme: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Asylum Seekers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Children of asylum seekers and unaccompanied asylum-seeking children (eg. children migrants under 18)</a:t>
            </a:r>
          </a:p>
          <a:p>
            <a:pPr algn="ctr" marL="323850" indent="-323850" hangingPunct="0">
              <a:lnSpc>
                <a:spcPct val="100000"/>
              </a:lnSpc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sz="25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Applicants with refugee status (ineligible for Student Finance government funding)</a:t>
            </a:r>
          </a:p>
        </p:txBody>
      </p:sp>
      <p:sp>
        <p:nvSpPr>
          <p:cNvPr id="5" name=""/>
          <p:cNvSpPr/>
          <p:nvPr/>
        </p:nvSpPr>
        <p:spPr>
          <a:xfrm>
            <a:off x="2681288" y="1457325"/>
            <a:ext cx="7739063" cy="142875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700">
                <a:solidFill>
                  <a:srgbClr val="FFFFFF"/>
                </a:solidFill>
                <a:latin typeface="Derailed Bold"/>
                <a:ea typeface="+mn-ea"/>
                <a:cs typeface="Derailed Bold"/>
              </a:rPr>
              <a:t>Applicants can receive full tution fees and living expenses paid for (commences September 2024)</a:t>
            </a:r>
          </a:p>
        </p:txBody>
      </p:sp>
      <p:sp>
        <p:nvSpPr>
          <p:cNvPr id="6" name=""/>
          <p:cNvSpPr/>
          <p:nvPr/>
        </p:nvSpPr>
        <p:spPr>
          <a:xfrm>
            <a:off x="3695700" y="6105525"/>
            <a:ext cx="5710238" cy="12192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2250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www.ncl.ac.uk/undergraduate/fees-funding/scholarships-bursaries/sanctuary/</a:t>
            </a:r>
          </a:p>
        </p:txBody>
      </p:sp>
      <p:pic>
        <p:nvPicPr>
          <p:cNvPr id="7" name="Photo58-O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438150" y="447675"/>
            <a:ext cx="1755886" cy="1426071"/>
          </a:xfrm>
          <a:prstGeom prst="rect">
            <a:avLst/>
          </a:prstGeom>
        </p:spPr>
      </p:pic>
      <p:pic>
        <p:nvPicPr>
          <p:cNvPr id="8" name="Marketing22-O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514350" y="5172075"/>
            <a:ext cx="1348014" cy="1597521"/>
          </a:xfrm>
          <a:prstGeom prst="rect">
            <a:avLst/>
          </a:prstGeom>
        </p:spPr>
      </p:pic>
      <p:pic>
        <p:nvPicPr>
          <p:cNvPr id="9" name="wallet purse morph outlin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0" y="2409825"/>
            <a:ext cx="2190750" cy="2190750"/>
          </a:xfrm>
          <a:prstGeom prst="rect">
            <a:avLst/>
          </a:prstGeom>
        </p:spPr>
      </p:pic>
      <p:pic>
        <p:nvPicPr>
          <p:cNvPr id="10" name="credit card bank outline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10363200" y="4943475"/>
            <a:ext cx="2381250" cy="2381250"/>
          </a:xfrm>
          <a:prstGeom prst="rect">
            <a:avLst/>
          </a:prstGeom>
        </p:spPr>
      </p:pic>
      <p:pic>
        <p:nvPicPr>
          <p:cNvPr id="11" name="coins dollar outline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10812959" y="609600"/>
            <a:ext cx="2036266" cy="2036266"/>
          </a:xfrm>
          <a:prstGeom prst="rect">
            <a:avLst/>
          </a:prstGeom>
        </p:spPr>
      </p:pic>
      <p:pic>
        <p:nvPicPr>
          <p:cNvPr id="12" name="home outline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10868025" y="2714625"/>
            <a:ext cx="2036266" cy="2036266"/>
          </a:xfrm>
          <a:prstGeom prst="rect">
            <a:avLst/>
          </a:prstGeom>
        </p:spPr>
      </p:pic>
      <p:pic>
        <p:nvPicPr>
          <p:cNvPr id="13" name=""/>
          <p:cNvPicPr/>
          <p:nvPr/>
        </p:nvPicPr>
        <p:blipFill rotWithShape="1">
          <a:blip r:embed="rId10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Contact us 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3004800" cy="7315200"/>
          </a:xfrm>
          <a:prstGeom prst="rect">
            <a:avLst/>
          </a:prstGeom>
        </p:spPr>
      </p:pic>
      <p:pic>
        <p:nvPicPr>
          <p:cNvPr id="3" name="Shape-19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1824038" y="-962025"/>
            <a:ext cx="9477375" cy="9277350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3774512" y="390525"/>
            <a:ext cx="6181725" cy="1206746"/>
          </a:xfrm>
          <a:prstGeom prst="rect">
            <a:avLst/>
          </a:prstGeom>
        </p:spPr>
        <p:txBody>
          <a:bodyPr spcFirstLastPara="0" anchor="t" tIns="113844" bIns="0" lIns="113844" rIns="113844"/>
          <a:lstStyle/>
          <a:p>
            <a:pPr algn="l" hangingPunct="0">
              <a:lnSpc>
                <a:spcPct val="100000"/>
              </a:lnSpc>
            </a:pPr>
            <a:r>
              <a:rPr sz="6454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Stay in touch</a:t>
            </a:r>
          </a:p>
        </p:txBody>
      </p:sp>
      <p:sp>
        <p:nvSpPr>
          <p:cNvPr id="5" name=""/>
          <p:cNvSpPr/>
          <p:nvPr/>
        </p:nvSpPr>
        <p:spPr>
          <a:xfrm>
            <a:off x="5320812" y="1962150"/>
            <a:ext cx="6321924" cy="4676775"/>
          </a:xfrm>
          <a:prstGeom prst="rect">
            <a:avLst/>
          </a:prstGeom>
        </p:spPr>
        <p:txBody>
          <a:bodyPr spcFirstLastPara="0" anchor="t" tIns="103468" bIns="0" lIns="103468" rIns="103468"/>
          <a:lstStyle/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uk.recruitment@ncl.ac.uk</a:t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@NewcastleUni</a:t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www.ncl.ac.uk</a:t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/>
            </a:r>
          </a:p>
          <a:p>
            <a:pPr algn="l" hangingPunct="0">
              <a:lnSpc>
                <a:spcPct val="100000"/>
              </a:lnSpc>
            </a:pPr>
            <a:r>
              <a:rPr sz="2933">
                <a:solidFill>
                  <a:srgbClr val="FFFFFF"/>
                </a:solidFill>
                <a:latin typeface="Derailed"/>
                <a:ea typeface="+mn-ea"/>
                <a:cs typeface="Derailed"/>
              </a:rPr>
              <a:t>@UniofNewcastle</a:t>
            </a:r>
          </a:p>
        </p:txBody>
      </p:sp>
      <p:pic>
        <p:nvPicPr>
          <p:cNvPr id="6" name="image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3733800" y="3098165"/>
            <a:ext cx="1019175" cy="1065501"/>
          </a:xfrm>
          <a:prstGeom prst="rect">
            <a:avLst/>
          </a:prstGeom>
        </p:spPr>
      </p:pic>
      <p:pic>
        <p:nvPicPr>
          <p:cNvPr id="7" name="Mail_icon-object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3733800" y="1905000"/>
            <a:ext cx="1045366" cy="1045366"/>
          </a:xfrm>
          <a:prstGeom prst="rect">
            <a:avLst/>
          </a:prstGeom>
        </p:spPr>
      </p:pic>
      <p:pic>
        <p:nvPicPr>
          <p:cNvPr id="8" name="Internet"/>
          <p:cNvPicPr/>
          <p:nvPr/>
        </p:nvPicPr>
        <p:blipFill rotWithShape="1">
          <a:blip r:embed="rId7"/>
          <a:stretch>
            <a:fillRect/>
          </a:stretch>
        </p:blipFill>
        <p:spPr>
          <a:xfrm>
            <a:off x="3386476" y="4162425"/>
            <a:ext cx="1713823" cy="1371059"/>
          </a:xfrm>
          <a:prstGeom prst="rect">
            <a:avLst/>
          </a:prstGeom>
        </p:spPr>
      </p:pic>
      <p:pic>
        <p:nvPicPr>
          <p:cNvPr id="9" name="Twitter_object"/>
          <p:cNvPicPr/>
          <p:nvPr/>
        </p:nvPicPr>
        <p:blipFill rotWithShape="1">
          <a:blip r:embed="rId8"/>
          <a:stretch>
            <a:fillRect/>
          </a:stretch>
        </p:blipFill>
        <p:spPr>
          <a:xfrm>
            <a:off x="3774512" y="5772150"/>
            <a:ext cx="1232934" cy="1219200"/>
          </a:xfrm>
          <a:prstGeom prst="rect">
            <a:avLst/>
          </a:prstGeom>
        </p:spPr>
      </p:pic>
      <p:pic>
        <p:nvPicPr>
          <p:cNvPr id="10" name=""/>
          <p:cNvPicPr/>
          <p:nvPr/>
        </p:nvPicPr>
        <p:blipFill rotWithShape="1">
          <a:blip r:embed="rId9"/>
          <a:stretch>
            <a:fillRect/>
          </a:stretch>
        </p:blipFill>
        <p:spPr>
          <a:xfrm>
            <a:off x="10380527" y="123825"/>
            <a:ext cx="2524417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Evaluation slide - Post-16 School Visits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0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14350" y="6391275"/>
            <a:ext cx="11201400" cy="47625"/>
          </a:xfrm>
          <a:prstGeom prst="rect">
            <a:avLst/>
          </a:prstGeom>
        </p:spPr>
      </p:pic>
      <p:pic>
        <p:nvPicPr>
          <p:cNvPr id="3" name="Custom Shape 0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514350" y="762000"/>
            <a:ext cx="11201400" cy="47625"/>
          </a:xfrm>
          <a:prstGeom prst="rect">
            <a:avLst/>
          </a:prstGeom>
        </p:spPr>
      </p:pic>
      <p:pic>
        <p:nvPicPr>
          <p:cNvPr id="4" name="635284cecee470-07076825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86975" y="180975"/>
            <a:ext cx="1714500" cy="542925"/>
          </a:xfrm>
          <a:prstGeom prst="rect">
            <a:avLst/>
          </a:prstGeom>
        </p:spPr>
      </p:pic>
      <p:sp>
        <p:nvSpPr>
          <p:cNvPr id="5" name="Rectangle 12"/>
          <p:cNvSpPr/>
          <p:nvPr/>
        </p:nvSpPr>
        <p:spPr>
          <a:xfrm>
            <a:off x="552450" y="6429375"/>
            <a:ext cx="3514725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00000"/>
                </a:solidFill>
                <a:latin typeface="Derailed SemiBold"/>
                <a:ea typeface="+mn-ea"/>
                <a:cs typeface="Derailed SemiBold"/>
              </a:rPr>
              <a:t>From Newcastle. </a:t>
            </a:r>
            <a:r>
              <a:rPr sz="1800" b="1">
                <a:solidFill>
                  <a:srgbClr val="00B2A9"/>
                </a:solidFill>
                <a:latin typeface="Derailed SemiBold"/>
                <a:ea typeface="+mn-ea"/>
                <a:cs typeface="Derailed SemiBold"/>
              </a:rPr>
              <a:t>For the world.</a:t>
            </a:r>
          </a:p>
        </p:txBody>
      </p:sp>
      <p:sp>
        <p:nvSpPr>
          <p:cNvPr id="6" name="Content Placeholder 5"/>
          <p:cNvSpPr/>
          <p:nvPr/>
        </p:nvSpPr>
        <p:spPr>
          <a:xfrm>
            <a:off x="476250" y="1285875"/>
            <a:ext cx="6638925" cy="7525871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75000"/>
              </a:lnSpc>
              <a:spcBef>
                <a:spcPct val="10000"/>
              </a:spcBef>
            </a:pPr>
            <a:r>
              <a:rPr sz="4702" b="1">
                <a:solidFill>
                  <a:srgbClr val="00A39B"/>
                </a:solidFill>
                <a:latin typeface="Derailed Bold"/>
                <a:ea typeface="+mn-ea"/>
                <a:cs typeface="Derailed Bold"/>
              </a:rPr>
              <a:t>Tell us what you think..</a:t>
            </a:r>
          </a:p>
          <a:p>
            <a:pPr algn="l" hangingPunct="0">
              <a:lnSpc>
                <a:spcPct val="75000"/>
              </a:lnSpc>
            </a:pPr>
            <a:r>
              <a:rPr sz="4425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2351" b="1">
                <a:solidFill>
                  <a:srgbClr val="000000"/>
                </a:solidFill>
                <a:latin typeface="Derailed SemiBold"/>
                <a:ea typeface="+mn-ea"/>
                <a:cs typeface="Derailed SemiBold"/>
              </a:rPr>
              <a:t>We'd love to hear what you thought of today's session and in return, you'll be entered into a prize draw to win some Newcastle University branded goodies! Please take a couple of minutes to fill out the form on your desk.</a:t>
            </a:r>
          </a:p>
          <a:p>
            <a:pPr algn="l" hangingPunct="0">
              <a:lnSpc>
                <a:spcPct val="75000"/>
              </a:lnSpc>
            </a:pPr>
            <a:r>
              <a:rPr sz="4702"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75000"/>
              </a:lnSpc>
            </a:pPr>
            <a:r>
              <a:rPr sz="4702"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</p:txBody>
      </p:sp>
      <p:pic>
        <p:nvPicPr>
          <p:cNvPr id="7" name="Customer-Feedback-Outline-6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8148638" y="2286000"/>
            <a:ext cx="2695575" cy="261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Online Evaluation slide - Post-16 School Visits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ustom Shape 0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14350" y="6391275"/>
            <a:ext cx="11201400" cy="47625"/>
          </a:xfrm>
          <a:prstGeom prst="rect">
            <a:avLst/>
          </a:prstGeom>
        </p:spPr>
      </p:pic>
      <p:pic>
        <p:nvPicPr>
          <p:cNvPr id="3" name="Custom Shape 0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514350" y="762000"/>
            <a:ext cx="11201400" cy="47625"/>
          </a:xfrm>
          <a:prstGeom prst="rect">
            <a:avLst/>
          </a:prstGeom>
        </p:spPr>
      </p:pic>
      <p:pic>
        <p:nvPicPr>
          <p:cNvPr id="4" name="635284cecee470-07076825.png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86975" y="180975"/>
            <a:ext cx="1714500" cy="542925"/>
          </a:xfrm>
          <a:prstGeom prst="rect">
            <a:avLst/>
          </a:prstGeom>
        </p:spPr>
      </p:pic>
      <p:sp>
        <p:nvSpPr>
          <p:cNvPr id="5" name="Rectangle 12"/>
          <p:cNvSpPr/>
          <p:nvPr/>
        </p:nvSpPr>
        <p:spPr>
          <a:xfrm>
            <a:off x="552450" y="6429375"/>
            <a:ext cx="3514725" cy="276225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100000"/>
              </a:lnSpc>
            </a:pPr>
            <a:r>
              <a:rPr sz="1800" b="1">
                <a:solidFill>
                  <a:srgbClr val="000000"/>
                </a:solidFill>
                <a:latin typeface="Derailed SemiBold"/>
                <a:ea typeface="+mn-ea"/>
                <a:cs typeface="Derailed SemiBold"/>
              </a:rPr>
              <a:t>From Newcastle. </a:t>
            </a:r>
            <a:r>
              <a:rPr sz="1800" b="1">
                <a:solidFill>
                  <a:srgbClr val="00B2A9"/>
                </a:solidFill>
                <a:latin typeface="Derailed SemiBold"/>
                <a:ea typeface="+mn-ea"/>
                <a:cs typeface="Derailed SemiBold"/>
              </a:rPr>
              <a:t>For the world.</a:t>
            </a:r>
          </a:p>
        </p:txBody>
      </p:sp>
      <p:sp>
        <p:nvSpPr>
          <p:cNvPr id="6" name="Content Placeholder 5"/>
          <p:cNvSpPr/>
          <p:nvPr/>
        </p:nvSpPr>
        <p:spPr>
          <a:xfrm>
            <a:off x="476250" y="1285875"/>
            <a:ext cx="6638925" cy="7525871"/>
          </a:xfrm>
          <a:prstGeom prst="rect">
            <a:avLst/>
          </a:prstGeom>
        </p:spPr>
        <p:txBody>
          <a:bodyPr spcFirstLastPara="0" anchor="t" tIns="0" bIns="0" lIns="0" rIns="0"/>
          <a:lstStyle/>
          <a:p>
            <a:pPr algn="l" hangingPunct="0">
              <a:lnSpc>
                <a:spcPct val="75000"/>
              </a:lnSpc>
              <a:spcBef>
                <a:spcPct val="10000"/>
              </a:spcBef>
            </a:pPr>
            <a:r>
              <a:rPr sz="4702" b="1">
                <a:solidFill>
                  <a:srgbClr val="00A39B"/>
                </a:solidFill>
                <a:latin typeface="Derailed Bold"/>
                <a:ea typeface="+mn-ea"/>
                <a:cs typeface="Derailed Bold"/>
              </a:rPr>
              <a:t>Tell us what you think!</a:t>
            </a:r>
          </a:p>
          <a:p>
            <a:pPr algn="l" hangingPunct="0">
              <a:lnSpc>
                <a:spcPct val="75000"/>
              </a:lnSpc>
            </a:pPr>
            <a:r>
              <a:rPr sz="4425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2351" b="1">
                <a:solidFill>
                  <a:srgbClr val="000000"/>
                </a:solidFill>
                <a:latin typeface="Derailed SemiBold"/>
                <a:ea typeface="+mn-ea"/>
                <a:cs typeface="Derailed SemiBold"/>
              </a:rPr>
              <a:t>We'd love to hear what you thought of today's session and in return, you'll be entered into a prize draw to win some Newcastle University branded goodies! Please take a couple of minutes to fill out the online form. </a:t>
            </a:r>
          </a:p>
          <a:p>
            <a:pPr algn="l" hangingPunct="0">
              <a:lnSpc>
                <a:spcPct val="75000"/>
              </a:lnSpc>
            </a:pPr>
            <a:r>
              <a:rPr sz="4702"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75000"/>
              </a:lnSpc>
            </a:pPr>
            <a:r>
              <a:rPr sz="4702">
                <a:latin typeface="Derailed Bold"/>
                <a:ea typeface="+mn-ea"/>
                <a:cs typeface="Derailed Bold"/>
              </a:rPr>
              <a:t/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  <a:p>
            <a:pPr algn="l" hangingPunct="0">
              <a:lnSpc>
                <a:spcPct val="75000"/>
              </a:lnSpc>
            </a:pPr>
            <a:r>
              <a:rPr sz="1660" b="1">
                <a:latin typeface="Derailed Bold"/>
                <a:ea typeface="+mn-ea"/>
                <a:cs typeface="Derailed Bold"/>
              </a:rPr>
              <a:t> </a:t>
            </a:r>
          </a:p>
        </p:txBody>
      </p:sp>
      <p:pic>
        <p:nvPicPr>
          <p:cNvPr id="7" name="qrCode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7529513" y="1724025"/>
            <a:ext cx="3895725" cy="3895725"/>
          </a:xfrm>
          <a:prstGeom prst="rect">
            <a:avLst/>
          </a:prstGeom>
        </p:spPr>
      </p:pic>
      <p:pic>
        <p:nvPicPr>
          <p:cNvPr id="8" name="arrow 7"/>
          <p:cNvPicPr/>
          <p:nvPr/>
        </p:nvPicPr>
        <p:blipFill rotWithShape="1">
          <a:blip r:embed="rId7"/>
          <a:stretch>
            <a:fillRect/>
          </a:stretch>
        </p:blipFill>
        <p:spPr>
          <a:xfrm rot="-3026223">
            <a:off x="5118025" y="4408423"/>
            <a:ext cx="2232973" cy="223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Untitled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nsplash_image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0" y="-504825"/>
            <a:ext cx="13173075" cy="8782050"/>
          </a:xfrm>
          <a:prstGeom prst="rect">
            <a:avLst/>
          </a:prstGeom>
        </p:spPr>
      </p:pic>
      <p:pic>
        <p:nvPicPr>
          <p:cNvPr id="3" name="Shape-12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2933700" y="800100"/>
            <a:ext cx="7181850" cy="5753100"/>
          </a:xfrm>
          <a:prstGeom prst="rect">
            <a:avLst/>
          </a:prstGeom>
        </p:spPr>
      </p:pic>
      <p:sp>
        <p:nvSpPr>
          <p:cNvPr id="4" name=""/>
          <p:cNvSpPr/>
          <p:nvPr/>
        </p:nvSpPr>
        <p:spPr>
          <a:xfrm>
            <a:off x="4291013" y="1504950"/>
            <a:ext cx="4429125" cy="4305300"/>
          </a:xfrm>
          <a:prstGeom prst="rect">
            <a:avLst/>
          </a:prstGeom>
        </p:spPr>
        <p:txBody>
          <a:bodyPr spcFirstLastPara="0" anchor="t" tIns="95250" bIns="0" lIns="95250" rIns="95250"/>
          <a:lstStyle/>
          <a:p>
            <a:pPr algn="ctr" hangingPunct="0">
              <a:lnSpc>
                <a:spcPct val="100000"/>
              </a:lnSpc>
            </a:pPr>
            <a:r>
              <a:rPr sz="54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Thank you for listening.</a:t>
            </a:r>
          </a:p>
          <a:p>
            <a:pPr algn="ctr" hangingPunct="0">
              <a:lnSpc>
                <a:spcPct val="100000"/>
              </a:lnSpc>
            </a:pPr>
            <a:r>
              <a:rPr sz="54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/>
            </a:r>
          </a:p>
          <a:p>
            <a:pPr algn="ctr" hangingPunct="0">
              <a:lnSpc>
                <a:spcPct val="100000"/>
              </a:lnSpc>
            </a:pPr>
            <a:r>
              <a:rPr sz="5400">
                <a:solidFill>
                  <a:srgbClr val="FFFFFF"/>
                </a:solidFill>
                <a:latin typeface="Derailed ExtraBold"/>
                <a:ea typeface="+mn-ea"/>
                <a:cs typeface="Derailed ExtraBold"/>
              </a:rPr>
              <a:t>Any Questions?</a:t>
            </a:r>
          </a:p>
        </p:txBody>
      </p:sp>
      <p:pic>
        <p:nvPicPr>
          <p:cNvPr id="5" name=""/>
          <p:cNvPicPr/>
          <p:nvPr/>
        </p:nvPicPr>
        <p:blipFill rotWithShape="1">
          <a:blip r:embed="rId5"/>
          <a:stretch>
            <a:fillRect/>
          </a:stretch>
        </p:blipFill>
        <p:spPr>
          <a:xfrm>
            <a:off x="10058400" y="314325"/>
            <a:ext cx="2558076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24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ECD18B9991F64883A05D0A4BF4FF55" ma:contentTypeVersion="18" ma:contentTypeDescription="Create a new document." ma:contentTypeScope="" ma:versionID="2454e713d39ba912529bc9f82120b035">
  <xsd:schema xmlns:xsd="http://www.w3.org/2001/XMLSchema" xmlns:xs="http://www.w3.org/2001/XMLSchema" xmlns:p="http://schemas.microsoft.com/office/2006/metadata/properties" xmlns:ns2="9477bb79-73d1-46c2-a694-6cf8188fa041" xmlns:ns3="db8d7a6f-b8d8-4cfe-b1b5-0652c3766991" targetNamespace="http://schemas.microsoft.com/office/2006/metadata/properties" ma:root="true" ma:fieldsID="dbf0ff17294c057e8edaf7987f5d137a" ns2:_="" ns3:_="">
    <xsd:import namespace="9477bb79-73d1-46c2-a694-6cf8188fa041"/>
    <xsd:import namespace="db8d7a6f-b8d8-4cfe-b1b5-0652c37669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Dat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77bb79-73d1-46c2-a694-6cf8188fa0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2bb472-3a9c-4f56-9e6f-fdae2be011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Date" ma:index="22" nillable="true" ma:displayName="Date" ma:format="DateOnly" ma:internalName="Date">
      <xsd:simpleType>
        <xsd:restriction base="dms:DateTim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8d7a6f-b8d8-4cfe-b1b5-0652c376699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2f7b887-2f77-4e5e-b180-0a90b7504a46}" ma:internalName="TaxCatchAll" ma:showField="CatchAllData" ma:web="db8d7a6f-b8d8-4cfe-b1b5-0652c37669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b8d7a6f-b8d8-4cfe-b1b5-0652c3766991" xsi:nil="true"/>
    <lcf76f155ced4ddcb4097134ff3c332f xmlns="9477bb79-73d1-46c2-a694-6cf8188fa041">
      <Terms xmlns="http://schemas.microsoft.com/office/infopath/2007/PartnerControls"/>
    </lcf76f155ced4ddcb4097134ff3c332f>
    <Date xmlns="9477bb79-73d1-46c2-a694-6cf8188fa041" xsi:nil="true"/>
    <SharedWithUsers xmlns="db8d7a6f-b8d8-4cfe-b1b5-0652c3766991">
      <UserInfo>
        <DisplayName>Cairns, Alison</DisplayName>
        <AccountId>337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8D07DD1-6068-4698-8D9D-8F78A3DDA44C}"/>
</file>

<file path=customXml/itemProps2.xml><?xml version="1.0" encoding="utf-8"?>
<ds:datastoreItem xmlns:ds="http://schemas.openxmlformats.org/officeDocument/2006/customXml" ds:itemID="{1FB6D1F0-384B-4F7C-8326-8AF3642E09CD}"/>
</file>

<file path=customXml/itemProps3.xml><?xml version="1.0" encoding="utf-8"?>
<ds:datastoreItem xmlns:ds="http://schemas.openxmlformats.org/officeDocument/2006/customXml" ds:itemID="{85B9825E-BE32-463A-B3FC-E8B08C8A608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Title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Visme Presentation</dc:title>
  <dc:creator>Visme</dc:creator>
  <cp:lastModifiedBy/>
  <cp:revision>5</cp:revision>
  <dcterms:created xsi:type="dcterms:W3CDTF">2024-06-06T07:11:13Z</dcterms:created>
  <dcterms:modified xsi:type="dcterms:W3CDTF">2024-06-06T07:11:13Z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0x0101004FECD18B9991F64883A05D0A4BF4FF55</vt:lpwstr>
  </property>
</Properties>
</file>