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1" r:id="rId2"/>
  </p:sldMasterIdLst>
  <p:notesMasterIdLst>
    <p:notesMasterId r:id="rId7"/>
  </p:notesMasterIdLst>
  <p:sldIdLst>
    <p:sldId id="258" r:id="rId3"/>
    <p:sldId id="256" r:id="rId4"/>
    <p:sldId id="323" r:id="rId5"/>
    <p:sldId id="257" r:id="rId6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8"/>
      <p:bold r:id="rId9"/>
      <p:italic r:id="rId10"/>
      <p:boldItalic r:id="rId11"/>
    </p:embeddedFont>
    <p:embeddedFont>
      <p:font typeface="Lato" panose="020F0502020204030203" pitchFamily="34" charset="0"/>
      <p:regular r:id="rId12"/>
      <p:bold r:id="rId13"/>
      <p:italic r:id="rId14"/>
      <p:boldItalic r:id="rId15"/>
    </p:embeddedFont>
    <p:embeddedFont>
      <p:font typeface="Raleway" panose="020B0803030101060003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86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9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font" Target="fonts/font8.fntdata"/><Relationship Id="rId23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91130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2cd800059a5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2cd800059a5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722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64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173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812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345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97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731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490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616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119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962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rgbClr val="06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236132" y="4781005"/>
            <a:ext cx="907868" cy="362495"/>
          </a:xfrm>
          <a:prstGeom prst="rect">
            <a:avLst/>
          </a:prstGeom>
          <a:solidFill>
            <a:srgbClr val="0A1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r="329"/>
          <a:stretch/>
        </p:blipFill>
        <p:spPr>
          <a:xfrm>
            <a:off x="2286118" y="1514659"/>
            <a:ext cx="4705829" cy="181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3277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162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6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236132" y="4781005"/>
            <a:ext cx="907868" cy="362495"/>
          </a:xfrm>
          <a:prstGeom prst="rect">
            <a:avLst/>
          </a:prstGeom>
          <a:solidFill>
            <a:srgbClr val="0A1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r="329"/>
          <a:stretch/>
        </p:blipFill>
        <p:spPr>
          <a:xfrm>
            <a:off x="2286118" y="1514659"/>
            <a:ext cx="4705829" cy="181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702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162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D864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0715"/>
            <a:ext cx="78867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86086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474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2728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077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0801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04516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13756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4962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2021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51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FC46B-89BD-4EA2-8D76-9BF3B820C0B8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661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4809136"/>
            <a:ext cx="9144000" cy="334364"/>
          </a:xfrm>
          <a:prstGeom prst="rect">
            <a:avLst/>
          </a:prstGeom>
          <a:solidFill>
            <a:srgbClr val="061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13"/>
          <a:srcRect r="329"/>
          <a:stretch/>
        </p:blipFill>
        <p:spPr>
          <a:xfrm>
            <a:off x="8301686" y="4819851"/>
            <a:ext cx="831205" cy="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9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BD8648"/>
          </a:solidFill>
          <a:latin typeface="Raleway" panose="020B08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7.png"/><Relationship Id="rId12" Type="http://schemas.openxmlformats.org/officeDocument/2006/relationships/hyperlink" Target="https://cdn.sanity.io/files/p28bar15/green/e96b2cef624c0970b0f90d9678a438580aed0f65.pdf" TargetMode="Externa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11" Type="http://schemas.openxmlformats.org/officeDocument/2006/relationships/hyperlink" Target="https://cdn.sanity.io/files/p28bar15/green/9e1579c8cdada254bf7726b794379cf4c1a56036.pdf" TargetMode="External"/><Relationship Id="rId5" Type="http://schemas.openxmlformats.org/officeDocument/2006/relationships/hyperlink" Target="https://my.educake.co.uk/student-login" TargetMode="External"/><Relationship Id="rId10" Type="http://schemas.openxmlformats.org/officeDocument/2006/relationships/hyperlink" Target="https://cdn.sanity.io/files/p28bar15/green/510eb7c76df13be23292df4392de95eb32b0d30f.pdf" TargetMode="External"/><Relationship Id="rId4" Type="http://schemas.openxmlformats.org/officeDocument/2006/relationships/notesSlide" Target="../notesSlides/notesSlide2.xml"/><Relationship Id="rId9" Type="http://schemas.openxmlformats.org/officeDocument/2006/relationships/hyperlink" Target="https://filestore.aqa.org.uk/resources/science/specifications/AQA-8464-SP-2016.PDF" TargetMode="External"/><Relationship Id="rId1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129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8"/>
    </mc:Choice>
    <mc:Fallback xmlns="">
      <p:transition spd="slow" advTm="159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391913" y="599275"/>
            <a:ext cx="2841300" cy="1987500"/>
          </a:xfrm>
          <a:prstGeom prst="roundRect">
            <a:avLst>
              <a:gd name="adj" fmla="val 16667"/>
            </a:avLst>
          </a:prstGeom>
          <a:solidFill>
            <a:srgbClr val="D9EAD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3303750" y="584250"/>
            <a:ext cx="2841300" cy="1987500"/>
          </a:xfrm>
          <a:prstGeom prst="roundRect">
            <a:avLst>
              <a:gd name="adj" fmla="val 16667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6215563" y="584250"/>
            <a:ext cx="2841300" cy="1987500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391900" y="2785875"/>
            <a:ext cx="2841300" cy="1987500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3303738" y="2770850"/>
            <a:ext cx="2841300" cy="1987500"/>
          </a:xfrm>
          <a:prstGeom prst="roundRect">
            <a:avLst>
              <a:gd name="adj" fmla="val 16667"/>
            </a:avLst>
          </a:prstGeom>
          <a:solidFill>
            <a:srgbClr val="EA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6215550" y="2770850"/>
            <a:ext cx="2841300" cy="1987500"/>
          </a:xfrm>
          <a:prstGeom prst="roundRect">
            <a:avLst>
              <a:gd name="adj" fmla="val 16667"/>
            </a:avLst>
          </a:prstGeom>
          <a:solidFill>
            <a:srgbClr val="9FC5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1170175" y="129825"/>
            <a:ext cx="12264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Biology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3945750" y="129825"/>
            <a:ext cx="16947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Chemistry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7023275" y="129825"/>
            <a:ext cx="19140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Physics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494700" y="591175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May 2025</a:t>
            </a:r>
            <a:endParaRPr sz="1800" b="1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B1 - Cell Biology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B2 - </a:t>
            </a:r>
            <a:r>
              <a:rPr lang="en" sz="1800" b="1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Organisation</a:t>
            </a:r>
            <a:endParaRPr sz="1800" b="1" err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B3 - Infection and Response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B4 - Bioenergetics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3389413" y="554175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19th May 2025</a:t>
            </a:r>
            <a:endParaRPr sz="1600" b="1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C1 - Atomic Structure</a:t>
            </a:r>
            <a:endParaRPr sz="16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C2 - Bonding structure and properties of matter</a:t>
            </a:r>
            <a:endParaRPr sz="16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C3 - Quantitative Chemistry</a:t>
            </a:r>
            <a:endParaRPr sz="16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C4 - Chemical Changes</a:t>
            </a:r>
            <a:endParaRPr sz="16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C5 - Energy Changes</a:t>
            </a:r>
            <a:endParaRPr sz="16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6284075" y="630375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May 2025</a:t>
            </a:r>
            <a:endParaRPr sz="1800" b="1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P1 - Energy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P2 - Electricity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P3 - The particle model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P4 - Atomic Structure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3"/>
          <p:cNvSpPr txBox="1"/>
          <p:nvPr/>
        </p:nvSpPr>
        <p:spPr>
          <a:xfrm>
            <a:off x="477550" y="2758650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June 2025</a:t>
            </a:r>
            <a:endParaRPr sz="1800" b="1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B5 - Homeostasis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B6 - Inheritance, variation and evolution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B7 - Ecology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3"/>
          <p:cNvSpPr txBox="1"/>
          <p:nvPr/>
        </p:nvSpPr>
        <p:spPr>
          <a:xfrm>
            <a:off x="3389375" y="2754350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June 2025</a:t>
            </a:r>
            <a:endParaRPr sz="1700" b="1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C6 - Rate and extent of chemical change</a:t>
            </a:r>
            <a:endParaRPr sz="17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C7 - Organic Chemistry</a:t>
            </a:r>
            <a:endParaRPr sz="17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C8 - Chemical Analysis</a:t>
            </a:r>
            <a:endParaRPr sz="17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C9 - The Atmosphere</a:t>
            </a:r>
            <a:endParaRPr sz="17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C10 - Using Resources</a:t>
            </a:r>
            <a:endParaRPr sz="17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3"/>
          <p:cNvSpPr txBox="1"/>
          <p:nvPr/>
        </p:nvSpPr>
        <p:spPr>
          <a:xfrm>
            <a:off x="6301225" y="2743700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June 2025</a:t>
            </a:r>
            <a:endParaRPr sz="1800" b="1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P5 - Forces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P6 - Waves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P7 - Electromagnetism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i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P8 - Space *triple only*</a:t>
            </a:r>
            <a:endParaRPr sz="1800" b="1" i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3"/>
          <p:cNvSpPr txBox="1"/>
          <p:nvPr/>
        </p:nvSpPr>
        <p:spPr>
          <a:xfrm rot="-5400000">
            <a:off x="-479125" y="1352150"/>
            <a:ext cx="12264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Paper 1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13"/>
          <p:cNvSpPr txBox="1"/>
          <p:nvPr/>
        </p:nvSpPr>
        <p:spPr>
          <a:xfrm rot="-5400000">
            <a:off x="-479125" y="3485750"/>
            <a:ext cx="12264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Paper 2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" name="Google Shape;71;p13"/>
          <p:cNvPicPr preferRelativeResize="0"/>
          <p:nvPr/>
        </p:nvPicPr>
        <p:blipFill rotWithShape="1">
          <a:blip r:embed="rId5">
            <a:alphaModFix/>
          </a:blip>
          <a:srcRect l="19572" t="25584" r="11194" b="18711"/>
          <a:stretch/>
        </p:blipFill>
        <p:spPr>
          <a:xfrm>
            <a:off x="2293350" y="190875"/>
            <a:ext cx="451525" cy="36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3"/>
          <p:cNvPicPr preferRelativeResize="0"/>
          <p:nvPr/>
        </p:nvPicPr>
        <p:blipFill rotWithShape="1">
          <a:blip r:embed="rId6">
            <a:alphaModFix/>
          </a:blip>
          <a:srcRect l="29563" t="18287" r="30949" b="9285"/>
          <a:stretch/>
        </p:blipFill>
        <p:spPr>
          <a:xfrm>
            <a:off x="5429200" y="69462"/>
            <a:ext cx="451525" cy="48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3"/>
          <p:cNvPicPr preferRelativeResize="0"/>
          <p:nvPr/>
        </p:nvPicPr>
        <p:blipFill rotWithShape="1">
          <a:blip r:embed="rId7">
            <a:alphaModFix/>
          </a:blip>
          <a:srcRect l="4285" t="23151" r="77767" b="26813"/>
          <a:stretch/>
        </p:blipFill>
        <p:spPr>
          <a:xfrm>
            <a:off x="8082900" y="69450"/>
            <a:ext cx="462965" cy="48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3"/>
          <p:cNvPicPr preferRelativeResize="0"/>
          <p:nvPr/>
        </p:nvPicPr>
        <p:blipFill rotWithShape="1">
          <a:blip r:embed="rId5">
            <a:alphaModFix/>
          </a:blip>
          <a:srcRect l="19572" t="25584" r="11194" b="18711"/>
          <a:stretch/>
        </p:blipFill>
        <p:spPr>
          <a:xfrm flipH="1">
            <a:off x="759750" y="190875"/>
            <a:ext cx="451525" cy="36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3"/>
          <p:cNvPicPr preferRelativeResize="0"/>
          <p:nvPr/>
        </p:nvPicPr>
        <p:blipFill rotWithShape="1">
          <a:blip r:embed="rId6">
            <a:alphaModFix/>
          </a:blip>
          <a:srcRect l="29563" t="18287" r="30949" b="9285"/>
          <a:stretch/>
        </p:blipFill>
        <p:spPr>
          <a:xfrm>
            <a:off x="3569350" y="69462"/>
            <a:ext cx="451525" cy="48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3"/>
          <p:cNvPicPr preferRelativeResize="0"/>
          <p:nvPr/>
        </p:nvPicPr>
        <p:blipFill rotWithShape="1">
          <a:blip r:embed="rId7">
            <a:alphaModFix/>
          </a:blip>
          <a:srcRect l="4285" t="23151" r="77767" b="26813"/>
          <a:stretch/>
        </p:blipFill>
        <p:spPr>
          <a:xfrm flipH="1">
            <a:off x="6654725" y="69450"/>
            <a:ext cx="462965" cy="48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9D62564-A5A3-8124-448E-E72353C52A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08306" t="-108306" r="-108306" b="-108306"/>
          <a:stretch>
            <a:fillRect/>
          </a:stretch>
        </p:blipFill>
        <p:spPr>
          <a:xfrm>
            <a:off x="7894925" y="3639236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55"/>
    </mc:Choice>
    <mc:Fallback xmlns="">
      <p:transition spd="slow" advTm="45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81;p14">
            <a:extLst>
              <a:ext uri="{FF2B5EF4-FFF2-40B4-BE49-F238E27FC236}">
                <a16:creationId xmlns:a16="http://schemas.microsoft.com/office/drawing/2014/main" id="{8F1DFB39-F655-19A7-0F35-8A78B863D35E}"/>
              </a:ext>
            </a:extLst>
          </p:cNvPr>
          <p:cNvSpPr/>
          <p:nvPr/>
        </p:nvSpPr>
        <p:spPr>
          <a:xfrm>
            <a:off x="186500" y="77450"/>
            <a:ext cx="8855900" cy="608400"/>
          </a:xfrm>
          <a:prstGeom prst="roundRect">
            <a:avLst>
              <a:gd name="adj" fmla="val 16667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Century Gothic"/>
                <a:ea typeface="Century Gothic"/>
                <a:cs typeface="Century Gothic"/>
                <a:sym typeface="Century Gothic"/>
              </a:rPr>
              <a:t>Feeling bemused by Biology? Confused by Chemistry? Perplexed by Physics? Science can be very overwhelming to approach for revision so here are some top tips to help get you started! </a:t>
            </a:r>
          </a:p>
        </p:txBody>
      </p:sp>
      <p:sp>
        <p:nvSpPr>
          <p:cNvPr id="5" name="Google Shape;83;p14">
            <a:extLst>
              <a:ext uri="{FF2B5EF4-FFF2-40B4-BE49-F238E27FC236}">
                <a16:creationId xmlns:a16="http://schemas.microsoft.com/office/drawing/2014/main" id="{759EA0B6-5D6E-47CC-5354-DB0CD5D7C4F6}"/>
              </a:ext>
            </a:extLst>
          </p:cNvPr>
          <p:cNvSpPr/>
          <p:nvPr/>
        </p:nvSpPr>
        <p:spPr>
          <a:xfrm>
            <a:off x="186500" y="818660"/>
            <a:ext cx="2868300" cy="782400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Century Gothic"/>
                <a:ea typeface="Century Gothic"/>
                <a:cs typeface="Century Gothic"/>
                <a:sym typeface="Century Gothic"/>
              </a:rPr>
              <a:t>Use the specification along with a </a:t>
            </a: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RAG sheet</a:t>
            </a:r>
            <a:endParaRPr lang="en" b="1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" name="Google Shape;97;p14">
            <a:extLst>
              <a:ext uri="{FF2B5EF4-FFF2-40B4-BE49-F238E27FC236}">
                <a16:creationId xmlns:a16="http://schemas.microsoft.com/office/drawing/2014/main" id="{4845D58A-A54C-3192-C187-B2A2A8217E2B}"/>
              </a:ext>
            </a:extLst>
          </p:cNvPr>
          <p:cNvSpPr/>
          <p:nvPr/>
        </p:nvSpPr>
        <p:spPr>
          <a:xfrm>
            <a:off x="3199827" y="818660"/>
            <a:ext cx="3723489" cy="1320000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Using a Red/Amber/Green sheet can be a fantastic starting point for you to identify areas you need to focus on. You can also use your </a:t>
            </a:r>
            <a:r>
              <a:rPr lang="en-GB" dirty="0" err="1">
                <a:latin typeface="Century Gothic"/>
                <a:ea typeface="Century Gothic"/>
                <a:cs typeface="Century Gothic"/>
                <a:sym typeface="Century Gothic"/>
                <a:hlinkClick r:id="rId5"/>
              </a:rPr>
              <a:t>Educake</a:t>
            </a: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 account to help with this.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026" name="Picture 2" descr="American Green Tree Frog - ReptiChip LLC">
            <a:extLst>
              <a:ext uri="{FF2B5EF4-FFF2-40B4-BE49-F238E27FC236}">
                <a16:creationId xmlns:a16="http://schemas.microsoft.com/office/drawing/2014/main" id="{BD988ACE-8BC9-7C27-FEB3-CEDE9C1D4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032" y="1369517"/>
            <a:ext cx="1149350" cy="114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1DF9E5-7411-3A86-20B2-197AB95D026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635" t="35002" r="73572" b="38089"/>
          <a:stretch/>
        </p:blipFill>
        <p:spPr>
          <a:xfrm>
            <a:off x="7051864" y="935605"/>
            <a:ext cx="986972" cy="132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60EBA7-BFFD-A239-C37C-3604FEF8A98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70450" t="17988" r="16825" b="41857"/>
          <a:stretch/>
        </p:blipFill>
        <p:spPr>
          <a:xfrm>
            <a:off x="8113485" y="2337023"/>
            <a:ext cx="1105163" cy="18708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A1839B-B6E6-CACA-97E7-71FE59AEFD0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6428" t="17988" r="58629" b="41857"/>
          <a:stretch/>
        </p:blipFill>
        <p:spPr>
          <a:xfrm>
            <a:off x="5947228" y="2337021"/>
            <a:ext cx="2166257" cy="18708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D642F8-69F0-D86F-AEAE-2FA7CAAE46B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71088" t="35002" r="16826" b="38089"/>
          <a:stretch/>
        </p:blipFill>
        <p:spPr>
          <a:xfrm>
            <a:off x="8038836" y="935606"/>
            <a:ext cx="1105164" cy="1320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6341AC7-67FB-7969-807D-8006F03F3853}"/>
              </a:ext>
            </a:extLst>
          </p:cNvPr>
          <p:cNvSpPr txBox="1"/>
          <p:nvPr/>
        </p:nvSpPr>
        <p:spPr>
          <a:xfrm>
            <a:off x="236873" y="1619834"/>
            <a:ext cx="18956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9"/>
              </a:rPr>
              <a:t>Trilogy specification</a:t>
            </a:r>
            <a:endParaRPr lang="en-GB" dirty="0"/>
          </a:p>
          <a:p>
            <a:r>
              <a:rPr lang="en-GB" dirty="0">
                <a:hlinkClick r:id="rId10"/>
              </a:rPr>
              <a:t>Triple Biology</a:t>
            </a:r>
            <a:endParaRPr lang="en-GB" dirty="0"/>
          </a:p>
          <a:p>
            <a:r>
              <a:rPr lang="en-GB" dirty="0">
                <a:hlinkClick r:id="rId11"/>
              </a:rPr>
              <a:t>Triple Chemistry</a:t>
            </a:r>
            <a:endParaRPr lang="en-GB" dirty="0"/>
          </a:p>
          <a:p>
            <a:r>
              <a:rPr lang="en-GB" dirty="0">
                <a:hlinkClick r:id="rId12"/>
              </a:rPr>
              <a:t>Triple Physics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B3D3A3-9D37-E238-24F9-3B01F4D426AC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152" t="35302" r="54924" b="30213"/>
          <a:stretch/>
        </p:blipFill>
        <p:spPr>
          <a:xfrm>
            <a:off x="101062" y="2571750"/>
            <a:ext cx="5551593" cy="2449694"/>
          </a:xfrm>
          <a:prstGeom prst="rect">
            <a:avLst/>
          </a:prstGeom>
        </p:spPr>
      </p:pic>
      <p:pic>
        <p:nvPicPr>
          <p:cNvPr id="37" name="Audio 36">
            <a:hlinkClick r:id="" action="ppaction://media"/>
            <a:extLst>
              <a:ext uri="{FF2B5EF4-FFF2-40B4-BE49-F238E27FC236}">
                <a16:creationId xmlns:a16="http://schemas.microsoft.com/office/drawing/2014/main" id="{C50E081B-DC49-63AF-6A52-1651CD0BCC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rcRect l="-108306" t="-108306" r="-108306" b="-108306"/>
          <a:stretch>
            <a:fillRect/>
          </a:stretch>
        </p:blipFill>
        <p:spPr>
          <a:xfrm>
            <a:off x="7499350" y="3796597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6965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45"/>
    </mc:Choice>
    <mc:Fallback xmlns="">
      <p:transition spd="slow" advTm="175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4"/>
          <p:cNvSpPr/>
          <p:nvPr/>
        </p:nvSpPr>
        <p:spPr>
          <a:xfrm>
            <a:off x="186500" y="77450"/>
            <a:ext cx="7927200" cy="608400"/>
          </a:xfrm>
          <a:prstGeom prst="roundRect">
            <a:avLst>
              <a:gd name="adj" fmla="val 16667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Preparation -</a:t>
            </a: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 organise your revision materials, clear your space, remove distractions, make sure you know what is in each topic/exam and pick one to start with.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2" name="Google Shape;82;p14"/>
          <p:cNvSpPr/>
          <p:nvPr/>
        </p:nvSpPr>
        <p:spPr>
          <a:xfrm>
            <a:off x="17225" y="750000"/>
            <a:ext cx="3307651" cy="730200"/>
          </a:xfrm>
          <a:prstGeom prst="downArrow">
            <a:avLst>
              <a:gd name="adj1" fmla="val 76572"/>
              <a:gd name="adj2" fmla="val 50000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Century Gothic"/>
                <a:ea typeface="Century Gothic"/>
                <a:cs typeface="Century Gothic"/>
                <a:sym typeface="Century Gothic"/>
              </a:rPr>
              <a:t>Pick a topic</a:t>
            </a:r>
            <a:endParaRPr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*use </a:t>
            </a:r>
            <a:r>
              <a:rPr lang="en" b="1" u="sng" dirty="0">
                <a:latin typeface="Century Gothic"/>
                <a:ea typeface="Century Gothic"/>
                <a:cs typeface="Century Gothic"/>
                <a:sym typeface="Century Gothic"/>
              </a:rPr>
              <a:t>Educake/RAG sheet</a:t>
            </a: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*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3" name="Google Shape;83;p14"/>
          <p:cNvSpPr/>
          <p:nvPr/>
        </p:nvSpPr>
        <p:spPr>
          <a:xfrm>
            <a:off x="231975" y="1544375"/>
            <a:ext cx="2868300" cy="782400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Step 1 - </a:t>
            </a: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Review everything in the topic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4" name="Google Shape;84;p14"/>
          <p:cNvSpPr/>
          <p:nvPr/>
        </p:nvSpPr>
        <p:spPr>
          <a:xfrm>
            <a:off x="3294275" y="1469725"/>
            <a:ext cx="1494900" cy="4908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Your exercise books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5" name="Google Shape;85;p14"/>
          <p:cNvSpPr/>
          <p:nvPr/>
        </p:nvSpPr>
        <p:spPr>
          <a:xfrm>
            <a:off x="3711525" y="2070050"/>
            <a:ext cx="1494900" cy="4908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Revision guides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6" name="Google Shape;86;p14"/>
          <p:cNvSpPr/>
          <p:nvPr/>
        </p:nvSpPr>
        <p:spPr>
          <a:xfrm>
            <a:off x="6903250" y="2833800"/>
            <a:ext cx="2040000" cy="925800"/>
          </a:xfrm>
          <a:prstGeom prst="roundRect">
            <a:avLst>
              <a:gd name="adj" fmla="val 16667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entury Gothic"/>
              <a:buChar char="●"/>
            </a:pP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Make a note</a:t>
            </a: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entury Gothic"/>
              <a:buChar char="●"/>
            </a:pP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Be specific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entury Gothic"/>
              <a:buChar char="●"/>
            </a:pP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Re-test</a:t>
            </a: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7" name="Google Shape;87;p14"/>
          <p:cNvSpPr/>
          <p:nvPr/>
        </p:nvSpPr>
        <p:spPr>
          <a:xfrm>
            <a:off x="719900" y="2385525"/>
            <a:ext cx="1773300" cy="4908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8" name="Google Shape;88;p14"/>
          <p:cNvSpPr/>
          <p:nvPr/>
        </p:nvSpPr>
        <p:spPr>
          <a:xfrm>
            <a:off x="270075" y="2938425"/>
            <a:ext cx="2868300" cy="782400"/>
          </a:xfrm>
          <a:prstGeom prst="roundRect">
            <a:avLst>
              <a:gd name="adj" fmla="val 16667"/>
            </a:avLst>
          </a:prstGeom>
          <a:solidFill>
            <a:srgbClr val="D5A6B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Step 2 - </a:t>
            </a: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Test yourself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9" name="Google Shape;89;p14"/>
          <p:cNvSpPr/>
          <p:nvPr/>
        </p:nvSpPr>
        <p:spPr>
          <a:xfrm>
            <a:off x="3402650" y="2714625"/>
            <a:ext cx="1494900" cy="608400"/>
          </a:xfrm>
          <a:prstGeom prst="roundRect">
            <a:avLst>
              <a:gd name="adj" fmla="val 16667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Educake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0" name="Google Shape;90;p14"/>
          <p:cNvSpPr/>
          <p:nvPr/>
        </p:nvSpPr>
        <p:spPr>
          <a:xfrm>
            <a:off x="5103625" y="2735913"/>
            <a:ext cx="1494900" cy="608400"/>
          </a:xfrm>
          <a:prstGeom prst="roundRect">
            <a:avLst>
              <a:gd name="adj" fmla="val 16667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Flashcards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1" name="Google Shape;91;p14"/>
          <p:cNvSpPr/>
          <p:nvPr/>
        </p:nvSpPr>
        <p:spPr>
          <a:xfrm>
            <a:off x="5282625" y="3527825"/>
            <a:ext cx="1494900" cy="608400"/>
          </a:xfrm>
          <a:prstGeom prst="roundRect">
            <a:avLst>
              <a:gd name="adj" fmla="val 16667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Seneca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p14"/>
          <p:cNvSpPr/>
          <p:nvPr/>
        </p:nvSpPr>
        <p:spPr>
          <a:xfrm>
            <a:off x="3608725" y="3476800"/>
            <a:ext cx="1494900" cy="608400"/>
          </a:xfrm>
          <a:prstGeom prst="roundRect">
            <a:avLst>
              <a:gd name="adj" fmla="val 16667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Look, cover, recall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3" name="Google Shape;93;p14"/>
          <p:cNvSpPr/>
          <p:nvPr/>
        </p:nvSpPr>
        <p:spPr>
          <a:xfrm>
            <a:off x="732550" y="3782925"/>
            <a:ext cx="1773300" cy="4908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4" name="Google Shape;94;p14"/>
          <p:cNvSpPr/>
          <p:nvPr/>
        </p:nvSpPr>
        <p:spPr>
          <a:xfrm>
            <a:off x="231975" y="4335825"/>
            <a:ext cx="2868300" cy="782400"/>
          </a:xfrm>
          <a:prstGeom prst="roundRect">
            <a:avLst>
              <a:gd name="adj" fmla="val 16667"/>
            </a:avLst>
          </a:prstGeom>
          <a:solidFill>
            <a:srgbClr val="B4A7D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Step 3 - </a:t>
            </a: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Exam practice</a:t>
            </a:r>
            <a:r>
              <a:rPr lang="en" b="1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5" name="Google Shape;95;p14"/>
          <p:cNvSpPr/>
          <p:nvPr/>
        </p:nvSpPr>
        <p:spPr>
          <a:xfrm>
            <a:off x="4557050" y="4238975"/>
            <a:ext cx="1433100" cy="490800"/>
          </a:xfrm>
          <a:prstGeom prst="roundRect">
            <a:avLst>
              <a:gd name="adj" fmla="val 16667"/>
            </a:avLst>
          </a:prstGeom>
          <a:solidFill>
            <a:srgbClr val="D9D2E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Physics and maths tutor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6" name="Google Shape;96;p14"/>
          <p:cNvSpPr/>
          <p:nvPr/>
        </p:nvSpPr>
        <p:spPr>
          <a:xfrm>
            <a:off x="7504675" y="4085200"/>
            <a:ext cx="1494900" cy="490800"/>
          </a:xfrm>
          <a:prstGeom prst="roundRect">
            <a:avLst>
              <a:gd name="adj" fmla="val 16667"/>
            </a:avLst>
          </a:prstGeom>
          <a:solidFill>
            <a:srgbClr val="D9D2E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u="sng">
                <a:latin typeface="Century Gothic"/>
                <a:ea typeface="Century Gothic"/>
                <a:cs typeface="Century Gothic"/>
                <a:sym typeface="Century Gothic"/>
              </a:rPr>
              <a:t>AQA Website</a:t>
            </a:r>
            <a:endParaRPr b="1" u="sng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7" name="Google Shape;97;p14"/>
          <p:cNvSpPr/>
          <p:nvPr/>
        </p:nvSpPr>
        <p:spPr>
          <a:xfrm>
            <a:off x="5282625" y="1188200"/>
            <a:ext cx="3778500" cy="13200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Online resources for </a:t>
            </a:r>
            <a:r>
              <a:rPr lang="en" b="1" u="sng" dirty="0">
                <a:latin typeface="Century Gothic"/>
                <a:ea typeface="Century Gothic"/>
                <a:cs typeface="Century Gothic"/>
                <a:sym typeface="Century Gothic"/>
              </a:rPr>
              <a:t>AQA</a:t>
            </a: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 GCSE Science: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entury Gothic"/>
              <a:buChar char="●"/>
            </a:pP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Cognito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entury Gothic"/>
              <a:buChar char="●"/>
            </a:pP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PhysicsandMathsTutor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entury Gothic"/>
              <a:buChar char="●"/>
            </a:pP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Freesciencelessons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entury Gothic"/>
              <a:buChar char="●"/>
            </a:pPr>
            <a:r>
              <a:rPr lang="en" dirty="0">
                <a:latin typeface="Century Gothic"/>
                <a:ea typeface="Century Gothic"/>
                <a:cs typeface="Century Gothic"/>
                <a:sym typeface="Century Gothic"/>
              </a:rPr>
              <a:t>BBC Bitesize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6077100" y="4576000"/>
            <a:ext cx="1348800" cy="490800"/>
          </a:xfrm>
          <a:prstGeom prst="roundRect">
            <a:avLst>
              <a:gd name="adj" fmla="val 16667"/>
            </a:avLst>
          </a:prstGeom>
          <a:solidFill>
            <a:srgbClr val="D9D2E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Cognito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3214574" y="4576000"/>
            <a:ext cx="1231800" cy="490800"/>
          </a:xfrm>
          <a:prstGeom prst="roundRect">
            <a:avLst>
              <a:gd name="adj" fmla="val 16667"/>
            </a:avLst>
          </a:prstGeom>
          <a:solidFill>
            <a:srgbClr val="D9D2E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Educake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0" name="Google Shape;100;p14"/>
          <p:cNvSpPr/>
          <p:nvPr/>
        </p:nvSpPr>
        <p:spPr>
          <a:xfrm>
            <a:off x="4033075" y="955850"/>
            <a:ext cx="1099500" cy="4158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Educake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ACBE67EE-354B-8483-DC8B-EFBBD980A8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08306" t="-108306" r="-108306" b="-108306"/>
          <a:stretch>
            <a:fillRect/>
          </a:stretch>
        </p:blipFill>
        <p:spPr>
          <a:xfrm>
            <a:off x="7923250" y="-204025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575"/>
    </mc:Choice>
    <mc:Fallback xmlns="">
      <p:transition spd="slow" advTm="262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osforth Academy Gen Powerpoint 2019.thmx (2).pptx" id="{DF9AB587-7647-4DCC-A42F-8996E76315EF}" vid="{C398E7D8-A9C6-4CE7-97AD-51A8DDE23622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320</Words>
  <Application>Microsoft Office PowerPoint</Application>
  <PresentationFormat>On-screen Show (16:9)</PresentationFormat>
  <Paragraphs>68</Paragraphs>
  <Slides>4</Slides>
  <Notes>3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Calibri</vt:lpstr>
      <vt:lpstr>Century Gothic</vt:lpstr>
      <vt:lpstr>Raleway</vt:lpstr>
      <vt:lpstr>Lato</vt:lpstr>
      <vt:lpstr>Calibri Light</vt:lpstr>
      <vt:lpstr>Arial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Lowther, Joanne</cp:lastModifiedBy>
  <cp:revision>26</cp:revision>
  <dcterms:modified xsi:type="dcterms:W3CDTF">2025-04-04T10:31:46Z</dcterms:modified>
</cp:coreProperties>
</file>