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  <p:sldMasterId id="2147483660" r:id="rId5"/>
  </p:sldMasterIdLst>
  <p:notesMasterIdLst>
    <p:notesMasterId r:id="rId19"/>
  </p:notesMasterIdLst>
  <p:sldIdLst>
    <p:sldId id="325" r:id="rId6"/>
    <p:sldId id="257" r:id="rId7"/>
    <p:sldId id="297" r:id="rId8"/>
    <p:sldId id="326" r:id="rId9"/>
    <p:sldId id="305" r:id="rId10"/>
    <p:sldId id="302" r:id="rId11"/>
    <p:sldId id="303" r:id="rId12"/>
    <p:sldId id="301" r:id="rId13"/>
    <p:sldId id="327" r:id="rId14"/>
    <p:sldId id="304" r:id="rId15"/>
    <p:sldId id="307" r:id="rId16"/>
    <p:sldId id="309" r:id="rId17"/>
    <p:sldId id="296" r:id="rId18"/>
  </p:sldIdLst>
  <p:sldSz cx="12192000" cy="6858000"/>
  <p:notesSz cx="6797675" cy="9928225"/>
  <p:embeddedFontLst>
    <p:embeddedFont>
      <p:font typeface="Lato" panose="020F0502020204030203" pitchFamily="34" charset="0"/>
      <p:regular r:id="rId20"/>
      <p:bold r:id="rId21"/>
      <p:italic r:id="rId22"/>
      <p:boldItalic r:id="rId23"/>
    </p:embeddedFont>
    <p:embeddedFont>
      <p:font typeface="Raleway" pitchFamily="2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1435"/>
    <a:srgbClr val="BD8648"/>
    <a:srgbClr val="0A16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420922-EF5C-D8A7-E7B4-7B91DD6D6831}" v="94" dt="2026-01-09T16:08:16.3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79607" autoAdjust="0"/>
  </p:normalViewPr>
  <p:slideViewPr>
    <p:cSldViewPr snapToGrid="0">
      <p:cViewPr varScale="1">
        <p:scale>
          <a:sx n="65" d="100"/>
          <a:sy n="65" d="100"/>
        </p:scale>
        <p:origin x="1358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font" Target="fonts/font5.fntdata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237BE7-0345-466F-88FB-16684431CE68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38AA0-0B7B-4C21-A4FD-017866E6D7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521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138AA0-0B7B-4C21-A4FD-017866E6D7C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142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6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10981509" y="6374674"/>
            <a:ext cx="1210491" cy="483326"/>
          </a:xfrm>
          <a:prstGeom prst="rect">
            <a:avLst/>
          </a:prstGeom>
          <a:solidFill>
            <a:srgbClr val="0A1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/>
          <a:srcRect r="329"/>
          <a:stretch/>
        </p:blipFill>
        <p:spPr>
          <a:xfrm>
            <a:off x="2958781" y="2216317"/>
            <a:ext cx="6274438" cy="242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23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D864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7620"/>
            <a:ext cx="10515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53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068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65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319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170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59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724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7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30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928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8736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100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514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827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3113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0331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7829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9671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1355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3670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588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6412182"/>
            <a:ext cx="12192000" cy="445818"/>
          </a:xfrm>
          <a:prstGeom prst="rect">
            <a:avLst/>
          </a:prstGeom>
          <a:solidFill>
            <a:srgbClr val="061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13"/>
          <a:srcRect r="329"/>
          <a:stretch/>
        </p:blipFill>
        <p:spPr>
          <a:xfrm>
            <a:off x="11068914" y="6426468"/>
            <a:ext cx="1108273" cy="42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67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BD8648"/>
          </a:solidFill>
          <a:latin typeface="Raleway" panose="020B08030301010600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097A8-56C7-4DF3-BAAE-F47A5EE74E5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AA5F1-2CBF-420D-9B71-339FB1676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95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19951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600"/>
              </a:spcBef>
            </a:pPr>
            <a:r>
              <a:rPr lang="en-GB" sz="4000" dirty="0">
                <a:solidFill>
                  <a:schemeClr val="bg1"/>
                </a:solidFill>
                <a:latin typeface="Raleway"/>
                <a:ea typeface="Lato"/>
                <a:cs typeface="Lato"/>
              </a:rPr>
              <a:t>Open Evening 2026</a:t>
            </a:r>
          </a:p>
        </p:txBody>
      </p:sp>
      <p:pic>
        <p:nvPicPr>
          <p:cNvPr id="4" name="Picture 3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A545824D-BF26-62B0-2A3A-8B94C1EC8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390" y="1600317"/>
            <a:ext cx="7901219" cy="199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31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0919" y="157163"/>
            <a:ext cx="11390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Sixth Form Team – Specialised Support 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/>
              <a:ea typeface="Lato"/>
              <a:cs typeface="Lato"/>
            </a:endParaRPr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80B605B3-7D09-CFEA-52A3-66AB9E99E7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809" y="6183452"/>
            <a:ext cx="2599844" cy="6550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EB0C94-6F87-E95B-4A3B-A45FB87BD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22" y="929423"/>
            <a:ext cx="11491956" cy="4999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81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793704"/>
            <a:ext cx="3817296" cy="3805887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Inclusive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Diverse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Welcoming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Supportive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Ambitious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Aspirational</a:t>
            </a: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115443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What is Gosforth Academy Sixth Form like?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lang="en-US" dirty="0"/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80B605B3-7D09-CFEA-52A3-66AB9E99E7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809" y="6183452"/>
            <a:ext cx="2599844" cy="6550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FB60606-D51A-67CB-1A13-87A37F7308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368" y="1252539"/>
            <a:ext cx="6523285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96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116597"/>
            <a:ext cx="10815734" cy="4968682"/>
          </a:xfr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Wide range of A Level courses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6 Level 3 BTEC and CTEC and AAQ courses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Level 2/3 Access for A Levels course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Extended Project Qualification (EPQ)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Rugby Academy: ACE &amp; DiSE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Resit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 GCSE English and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Maths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Non-qualification courses: tutorials, assemblies, registration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programme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A1635"/>
              </a:solidFill>
              <a:effectLst/>
              <a:uLnTx/>
              <a:uFillTx/>
              <a:latin typeface="Lato" panose="020F0502020204030203" pitchFamily="34" charset="0"/>
              <a:ea typeface="ＭＳ Ｐゴシック" panose="020B0600070205080204" pitchFamily="34" charset="-128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Most students have a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programme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 of three courses, plus non qualification commitments.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Most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combinations are available: option blocks sent out in July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Course availability can change before September 2026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A1635"/>
              </a:solidFill>
              <a:effectLst/>
              <a:uLnTx/>
              <a:uFillTx/>
              <a:latin typeface="Lato" panose="020F0502020204030203" pitchFamily="34" charset="0"/>
              <a:ea typeface="ＭＳ Ｐゴシック" panose="020B0600070205080204" pitchFamily="34" charset="-128"/>
            </a:endParaRP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Comprehensive Choices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lang="en-US" dirty="0"/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80B605B3-7D09-CFEA-52A3-66AB9E99E7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809" y="6183452"/>
            <a:ext cx="2599844" cy="6550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DFB8C0-9203-8647-1651-43833DAA00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6492" y="265192"/>
            <a:ext cx="3095536" cy="342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32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79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248253"/>
            <a:ext cx="7428004" cy="4708253"/>
          </a:xfr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Four grade 4s at GCSE or equivalent for Level 3 courses.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Four grade 3s at GCSE or equivalent for Access for A Levels.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Check entry requirements carefully for each course: GCSE grades, GCSE courses and APS (see prospectus).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  <a:ea typeface="ＭＳ Ｐゴシック" panose="020B0600070205080204" pitchFamily="34" charset="-128"/>
              </a:rPr>
              <a:t>It is possible to mix and match A levels and Vocational courses.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A1635"/>
              </a:solidFill>
              <a:effectLst/>
              <a:uLnTx/>
              <a:uFillTx/>
              <a:latin typeface="Lato" panose="020F0502020204030203" pitchFamily="34" charset="0"/>
              <a:ea typeface="ＭＳ Ｐゴシック" panose="020B0600070205080204" pitchFamily="34" charset="-128"/>
            </a:endParaRP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ＭＳ Ｐゴシック" panose="020B0600070205080204" pitchFamily="34" charset="-128"/>
                <a:cs typeface="+mj-cs"/>
              </a:rPr>
              <a:t>Entry requirements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 Futures</a:t>
            </a:r>
            <a:endParaRPr lang="en-US" dirty="0"/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91F84AFA-109B-62A0-2CD1-FF2E42EBDF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826" y="6173252"/>
            <a:ext cx="2599844" cy="655059"/>
          </a:xfrm>
          <a:prstGeom prst="rect">
            <a:avLst/>
          </a:prstGeom>
        </p:spPr>
      </p:pic>
      <p:pic>
        <p:nvPicPr>
          <p:cNvPr id="5" name="Picture 4" descr="A person looking at something on a microscope&#10;&#10;Description automatically generated">
            <a:extLst>
              <a:ext uri="{FF2B5EF4-FFF2-40B4-BE49-F238E27FC236}">
                <a16:creationId xmlns:a16="http://schemas.microsoft.com/office/drawing/2014/main" id="{901DEB1B-3138-549E-6745-4EFF3A6F4C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296" y="1248254"/>
            <a:ext cx="3853499" cy="42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442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165871"/>
            <a:ext cx="7357666" cy="4731162"/>
          </a:xfrm>
        </p:spPr>
        <p:txBody>
          <a:bodyPr>
            <a:normAutofit fontScale="925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‘Thoroughly think about which subjects you’re taking.’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‘Choose subjects that you actually enjoy, not just what your parents think is best for you.’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‘Make sure you pick subjects you know you will do well in.’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‘Choose subjects based on what you want to do, not based on your friends.’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‘Think about your career when you pick A Levels.’</a:t>
            </a: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7932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Advice to students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lang="en-US" dirty="0"/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91F84AFA-109B-62A0-2CD1-FF2E42EBDF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826" y="6173252"/>
            <a:ext cx="2599844" cy="655059"/>
          </a:xfrm>
          <a:prstGeom prst="rect">
            <a:avLst/>
          </a:prstGeom>
        </p:spPr>
      </p:pic>
      <p:pic>
        <p:nvPicPr>
          <p:cNvPr id="5" name="Picture 4" descr="A person looking at a mannequin&#10;&#10;Description automatically generated">
            <a:extLst>
              <a:ext uri="{FF2B5EF4-FFF2-40B4-BE49-F238E27FC236}">
                <a16:creationId xmlns:a16="http://schemas.microsoft.com/office/drawing/2014/main" id="{8A1BFC4F-C230-DC05-9676-6D6CAE8B1B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585" y="1296062"/>
            <a:ext cx="3853499" cy="426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982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258" y="1205521"/>
            <a:ext cx="3853499" cy="4351338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Overall Average Grade: B-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35% of grades A*-A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63% of grades A*-B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A1635"/>
              </a:solidFill>
              <a:effectLst/>
              <a:uLnTx/>
              <a:uFillTx/>
              <a:latin typeface="Lato" panose="020F0502020204030203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47% Distinction*-Distinction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82% Distinction*-Merit</a:t>
            </a: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105580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Exam Results and Destinations 2025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lang="en-US" dirty="0"/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91F84AFA-109B-62A0-2CD1-FF2E42EBDF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826" y="6173252"/>
            <a:ext cx="2599844" cy="655059"/>
          </a:xfrm>
          <a:prstGeom prst="rect">
            <a:avLst/>
          </a:prstGeom>
        </p:spPr>
      </p:pic>
      <p:pic>
        <p:nvPicPr>
          <p:cNvPr id="5" name="Picture 4" descr="A person playing a piano&#10;&#10;Description automatically generated">
            <a:extLst>
              <a:ext uri="{FF2B5EF4-FFF2-40B4-BE49-F238E27FC236}">
                <a16:creationId xmlns:a16="http://schemas.microsoft.com/office/drawing/2014/main" id="{633C3F4A-2F01-F81E-1DD3-13132DBE25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9120" y="1248255"/>
            <a:ext cx="3436627" cy="3804392"/>
          </a:xfrm>
          <a:prstGeom prst="rect">
            <a:avLst/>
          </a:prstGeom>
        </p:spPr>
      </p:pic>
      <p:sp>
        <p:nvSpPr>
          <p:cNvPr id="4" name="Content Placeholder 6"/>
          <p:cNvSpPr txBox="1">
            <a:spLocks/>
          </p:cNvSpPr>
          <p:nvPr/>
        </p:nvSpPr>
        <p:spPr>
          <a:xfrm>
            <a:off x="4130255" y="1205521"/>
            <a:ext cx="4309367" cy="48593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A163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A163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A163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A163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A163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251  students (75%) secured university /conservatoire places for 2025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Almost half of those progressing to university went to Russell Group universities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16 medicine &amp; dentistry students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5 Oxbridge students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A1635"/>
              </a:solidFill>
              <a:effectLst/>
              <a:uLnTx/>
              <a:uFillTx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541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6832" y="1106397"/>
            <a:ext cx="7408984" cy="495848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Free use of the </a:t>
            </a:r>
            <a:r>
              <a:rPr kumimoji="0" lang="en-GB" alt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Sport@Gosforth</a:t>
            </a: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gym during the school day (from P3 onwards).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Debate Society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Feminist Society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Music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MedSoc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A1635"/>
              </a:solidFill>
              <a:effectLst/>
              <a:uLnTx/>
              <a:uFillTx/>
              <a:latin typeface="Lato" panose="020F0502020204030203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Duke of Edinburgh: Silver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World Challenge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MFL Exchanges and Trips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Charity Activities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Student Union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Volunteering and leadership opportunities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8150" y="240306"/>
            <a:ext cx="111676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ＭＳ Ｐゴシック" panose="020B0600070205080204" pitchFamily="34" charset="-128"/>
                <a:cs typeface="+mj-cs"/>
              </a:rPr>
              <a:t>Extracurricular Opportunities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lang="en-US" dirty="0"/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216E5843-F793-E133-761D-C1B27E356D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809" y="6173252"/>
            <a:ext cx="2599844" cy="655059"/>
          </a:xfrm>
          <a:prstGeom prst="rect">
            <a:avLst/>
          </a:prstGeom>
        </p:spPr>
      </p:pic>
      <p:pic>
        <p:nvPicPr>
          <p:cNvPr id="5" name="Picture 4" descr="A person on a treadmill&#10;&#10;Description automatically generated">
            <a:extLst>
              <a:ext uri="{FF2B5EF4-FFF2-40B4-BE49-F238E27FC236}">
                <a16:creationId xmlns:a16="http://schemas.microsoft.com/office/drawing/2014/main" id="{6E754257-F449-8A18-D619-83B2E50EE8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1354076"/>
            <a:ext cx="3836484" cy="424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737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07EF0-705B-C4AB-405D-356B58A78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4443821-F8F3-7D24-1837-20DD7391C4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82581-6541-0A9B-8ABA-8E164B00E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919" y="1116597"/>
            <a:ext cx="8107943" cy="4968682"/>
          </a:xfrm>
        </p:spPr>
        <p:txBody>
          <a:bodyPr>
            <a:normAutofit lnSpcReduction="10000"/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Careers Fair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Alumni &amp; Career insight talks 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A wide range of work and university related trips 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Other supported provider events and programmes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Work Experience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E6E7E8">
                    <a:lumMod val="25000"/>
                  </a:srgbClr>
                </a:solidFill>
                <a:effectLst/>
                <a:uLnTx/>
                <a:uFillTx/>
                <a:latin typeface="Lato" panose="020F0502020204030203" pitchFamily="34" charset="0"/>
              </a:rPr>
              <a:t>One to one support and guidance from in-house careers advisers</a:t>
            </a: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CCB0AF-B3CC-C090-E326-524619479340}"/>
              </a:ext>
            </a:extLst>
          </p:cNvPr>
          <p:cNvSpPr txBox="1"/>
          <p:nvPr/>
        </p:nvSpPr>
        <p:spPr>
          <a:xfrm>
            <a:off x="660919" y="228583"/>
            <a:ext cx="79325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Careers and Progression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C1ADDC-627E-A02E-59BC-DF184E10FABC}"/>
              </a:ext>
            </a:extLst>
          </p:cNvPr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/>
              <a:ea typeface="Lato"/>
              <a:cs typeface="Lato"/>
            </a:endParaRPr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38C822AA-A515-2DFD-EE07-02C5DDEE75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809" y="6183452"/>
            <a:ext cx="2599844" cy="6550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75ACE8-7979-5A77-B1E3-2968FC6AC7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4645" y="65934"/>
            <a:ext cx="2084643" cy="28222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FED54F-E1C2-E082-5CE1-6B1D6AB5FB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4645" y="3144422"/>
            <a:ext cx="2063261" cy="282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62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19" y="1675133"/>
            <a:ext cx="7252158" cy="4389747"/>
          </a:xfrm>
        </p:spPr>
        <p:txBody>
          <a:bodyPr>
            <a:normAutofit fontScale="925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Find out about the courses you may want to study.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Become familiar with: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The environment/facilities.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The teaching staff and methods.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Some of the other students who may take similar courses.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Additional opportunities that are available.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Understand the challenge that Sixth Form study provides.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Choose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five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courses to road test when you have your progression appointment.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112028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Transition: The Bridging Course 29 June-3 July 2026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/>
              <a:ea typeface="Lato"/>
              <a:cs typeface="Lato"/>
            </a:endParaRPr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91F84AFA-109B-62A0-2CD1-FF2E42EBDF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826" y="6173252"/>
            <a:ext cx="2599844" cy="655059"/>
          </a:xfrm>
          <a:prstGeom prst="rect">
            <a:avLst/>
          </a:prstGeom>
        </p:spPr>
      </p:pic>
      <p:pic>
        <p:nvPicPr>
          <p:cNvPr id="5" name="Picture 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8EF2A4D1-3FC4-9C37-18A9-ED7B8E2B8C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254" y="1296062"/>
            <a:ext cx="3853500" cy="426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8168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64880"/>
            <a:ext cx="12205250" cy="8718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6272" y="1214770"/>
            <a:ext cx="7045420" cy="4958482"/>
          </a:xfr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Sixth Form Open Evening: Thursday 8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January 2026 6-8pm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Applications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must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be made by 30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January 2026: complete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form tonight,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phone or email the school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Progression Appointments: 9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– 13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st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February 2026 at Gosforth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Offer Letters 9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March 2026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Bridging Course: 29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June – 3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rd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July 2026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Enrolment: 20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th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A1635"/>
                </a:solidFill>
                <a:effectLst/>
                <a:uLnTx/>
                <a:uFillTx/>
                <a:latin typeface="Lato" panose="020F0502020204030203" pitchFamily="34" charset="0"/>
              </a:rPr>
              <a:t>  August 2026 (GCSE Results Day!)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0919" y="228583"/>
            <a:ext cx="113083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BD8648"/>
                </a:solidFill>
                <a:effectLst/>
                <a:uLnTx/>
                <a:uFillTx/>
                <a:latin typeface="Raleway" panose="020B0803030101060003" pitchFamily="34" charset="0"/>
                <a:ea typeface="+mj-ea"/>
                <a:cs typeface="+mj-cs"/>
              </a:rPr>
              <a:t>Key Dates 2025-26: Admissions Process</a:t>
            </a:r>
            <a:endParaRPr kumimoji="0" lang="en-GB" sz="3600" b="1" i="0" u="none" strike="noStrike" kern="1200" cap="none" spc="0" normalizeH="0" baseline="0" noProof="0" dirty="0">
              <a:ln>
                <a:noFill/>
              </a:ln>
              <a:solidFill>
                <a:srgbClr val="BD8648"/>
              </a:solidFill>
              <a:effectLst/>
              <a:uLnTx/>
              <a:uFillTx/>
              <a:latin typeface="Raleway" panose="020B05030301010600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8456" y="6300727"/>
            <a:ext cx="2491273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Creating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"/>
                <a:ea typeface="Lato"/>
                <a:cs typeface="Lato"/>
              </a:rPr>
              <a:t> </a:t>
            </a:r>
            <a:r>
              <a:rPr lang="en-GB" sz="2000" b="1" dirty="0">
                <a:solidFill>
                  <a:prstClr val="white"/>
                </a:solidFill>
                <a:latin typeface="Lato"/>
                <a:ea typeface="Lato"/>
                <a:cs typeface="Lato"/>
              </a:rPr>
              <a:t>Futures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/>
              <a:ea typeface="Lato"/>
              <a:cs typeface="Lato"/>
            </a:endParaRPr>
          </a:p>
        </p:txBody>
      </p:sp>
      <p:pic>
        <p:nvPicPr>
          <p:cNvPr id="2" name="Picture 1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216E5843-F793-E133-761D-C1B27E356D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809" y="6173252"/>
            <a:ext cx="2599844" cy="655059"/>
          </a:xfrm>
          <a:prstGeom prst="rect">
            <a:avLst/>
          </a:prstGeom>
        </p:spPr>
      </p:pic>
      <p:pic>
        <p:nvPicPr>
          <p:cNvPr id="6" name="Picture 5" descr="A person smiling at a book&#10;&#10;Description automatically generated">
            <a:extLst>
              <a:ext uri="{FF2B5EF4-FFF2-40B4-BE49-F238E27FC236}">
                <a16:creationId xmlns:a16="http://schemas.microsoft.com/office/drawing/2014/main" id="{C32CB23D-692F-4BD5-6D3E-D6A045EE07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96" y="1354076"/>
            <a:ext cx="3836484" cy="424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814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25384" y="654266"/>
            <a:ext cx="3491345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‘Use free periods to study and do homework..’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46979" y="1917059"/>
            <a:ext cx="3223492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‘Make revision materials from the very start of Sixth Form to help you in the long run.’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5384" y="4017672"/>
            <a:ext cx="3556000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</a:t>
            </a:r>
            <a:r>
              <a:rPr lang="en-GB" sz="2000" dirty="0"/>
              <a:t>It’s more different than you would think from main school: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more chill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more trust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closer student teacher relationship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smaller classes.’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0946" y="1561112"/>
            <a:ext cx="350981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‘Have enough clothes.’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06733" y="672144"/>
            <a:ext cx="358436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‘It’s more relaxed than normal school but you still have to work hard.’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94017" y="2978887"/>
            <a:ext cx="3828473" cy="70788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‘Take advantage of opportunities and experiences.’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06733" y="2022777"/>
            <a:ext cx="3828474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‘Don’t get too stressed if you don’t understand things.’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23078" y="109184"/>
            <a:ext cx="318654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‘Do well in your GCSEs.’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83753" y="109184"/>
            <a:ext cx="4096327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‘Be organised and work hard.’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9005" y="101937"/>
            <a:ext cx="264160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‘Get enough sleep.’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34190" y="3651483"/>
            <a:ext cx="3472543" cy="10156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‘Extremely happy with the school. My son has thrived at GA.’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5384" y="2130910"/>
            <a:ext cx="4034310" cy="175432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‘My daughter’s 6</a:t>
            </a:r>
            <a:r>
              <a:rPr lang="en-GB" baseline="30000" dirty="0"/>
              <a:t>th</a:t>
            </a:r>
            <a:r>
              <a:rPr lang="en-GB" dirty="0"/>
              <a:t> form tutor has been fantastic this term. Returned my call straight away when I had an issue and my daughter feels confident in talking to them, something she has struggled with in the past.’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07647" y="736632"/>
            <a:ext cx="3508168" cy="101566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‘Grateful how settled and secure my son feels. Really motivated to learn</a:t>
            </a:r>
            <a:r>
              <a:rPr lang="en-GB" dirty="0"/>
              <a:t>.’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1533C7-09D0-3B94-72DE-DCD0DA1CB15D}"/>
              </a:ext>
            </a:extLst>
          </p:cNvPr>
          <p:cNvSpPr txBox="1"/>
          <p:nvPr/>
        </p:nvSpPr>
        <p:spPr>
          <a:xfrm>
            <a:off x="7902208" y="3747508"/>
            <a:ext cx="382847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‘Have good attendance.’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24C04E-0ACF-7A44-885F-6E2C7FE55579}"/>
              </a:ext>
            </a:extLst>
          </p:cNvPr>
          <p:cNvSpPr txBox="1"/>
          <p:nvPr/>
        </p:nvSpPr>
        <p:spPr>
          <a:xfrm>
            <a:off x="7994017" y="4217509"/>
            <a:ext cx="3972599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‘Ask your teachers if you need help or have a question.’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4AC2BB-64C0-E2D4-C372-93F6F34AD33A}"/>
              </a:ext>
            </a:extLst>
          </p:cNvPr>
          <p:cNvSpPr txBox="1"/>
          <p:nvPr/>
        </p:nvSpPr>
        <p:spPr>
          <a:xfrm>
            <a:off x="3968668" y="4822363"/>
            <a:ext cx="3701803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‘Make use of one to ones to ask your tutor about any concerns about university and progression.’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5469F3-AFA3-1EB4-15F5-FBDACBED8AB4}"/>
              </a:ext>
            </a:extLst>
          </p:cNvPr>
          <p:cNvSpPr txBox="1"/>
          <p:nvPr/>
        </p:nvSpPr>
        <p:spPr>
          <a:xfrm>
            <a:off x="3876859" y="5905776"/>
            <a:ext cx="402534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‘Try your best – that’s all that matters.’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41A771-0277-3231-F339-A68BF750EA9D}"/>
              </a:ext>
            </a:extLst>
          </p:cNvPr>
          <p:cNvSpPr txBox="1"/>
          <p:nvPr/>
        </p:nvSpPr>
        <p:spPr>
          <a:xfrm>
            <a:off x="7902208" y="4988824"/>
            <a:ext cx="3972599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‘Get involved in school, </a:t>
            </a:r>
            <a:r>
              <a:rPr lang="en-GB" dirty="0" err="1"/>
              <a:t>eg</a:t>
            </a:r>
            <a:r>
              <a:rPr lang="en-GB" dirty="0"/>
              <a:t> clubs, sports, reading mentoring.’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4B57920-A18C-F0F8-2FAD-9E149B82D595}"/>
              </a:ext>
            </a:extLst>
          </p:cNvPr>
          <p:cNvSpPr txBox="1"/>
          <p:nvPr/>
        </p:nvSpPr>
        <p:spPr>
          <a:xfrm>
            <a:off x="8128000" y="5760089"/>
            <a:ext cx="369449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‘Try to make new friends.’</a:t>
            </a:r>
          </a:p>
        </p:txBody>
      </p:sp>
    </p:spTree>
    <p:extLst>
      <p:ext uri="{BB962C8B-B14F-4D97-AF65-F5344CB8AC3E}">
        <p14:creationId xmlns:p14="http://schemas.microsoft.com/office/powerpoint/2010/main" val="3507073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1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19951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600"/>
              </a:spcBef>
            </a:pPr>
            <a:r>
              <a:rPr lang="en-GB" sz="4000" b="1" dirty="0">
                <a:solidFill>
                  <a:srgbClr val="BD8648"/>
                </a:solidFill>
                <a:latin typeface="Raleway"/>
                <a:ea typeface="Lato"/>
                <a:cs typeface="Lato"/>
              </a:rPr>
              <a:t>Creating Futures</a:t>
            </a:r>
          </a:p>
        </p:txBody>
      </p:sp>
      <p:pic>
        <p:nvPicPr>
          <p:cNvPr id="4" name="Picture 3" descr="A black and white sign with a brown letter&#10;&#10;Description automatically generated">
            <a:extLst>
              <a:ext uri="{FF2B5EF4-FFF2-40B4-BE49-F238E27FC236}">
                <a16:creationId xmlns:a16="http://schemas.microsoft.com/office/drawing/2014/main" id="{A545824D-BF26-62B0-2A3A-8B94C1EC8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390" y="1600317"/>
            <a:ext cx="7901219" cy="199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3480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osforth Group">
      <a:dk1>
        <a:srgbClr val="0A1635"/>
      </a:dk1>
      <a:lt1>
        <a:srgbClr val="E6E7E8"/>
      </a:lt1>
      <a:dk2>
        <a:srgbClr val="0A1635"/>
      </a:dk2>
      <a:lt2>
        <a:srgbClr val="E6E7E8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 Gen Powerpoint 2019" id="{2BB97C50-E3D8-4044-815B-A21F035AFC88}" vid="{FB4A36C5-4BD9-42EF-813F-2F679A4F62E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4158cc1-c6bc-4567-b1d1-d86e1b2fbbc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E9BD206D669540AF09FF2E9C428865" ma:contentTypeVersion="15" ma:contentTypeDescription="Create a new document." ma:contentTypeScope="" ma:versionID="7ec31c3574cbff2ff632559877ee3dba">
  <xsd:schema xmlns:xsd="http://www.w3.org/2001/XMLSchema" xmlns:xs="http://www.w3.org/2001/XMLSchema" xmlns:p="http://schemas.microsoft.com/office/2006/metadata/properties" xmlns:ns3="3fac74bd-bbeb-4121-b2d1-3b8a58bd0966" xmlns:ns4="74158cc1-c6bc-4567-b1d1-d86e1b2fbbcd" targetNamespace="http://schemas.microsoft.com/office/2006/metadata/properties" ma:root="true" ma:fieldsID="f6bd87e69eddaa19570ea92e31373869" ns3:_="" ns4:_="">
    <xsd:import namespace="3fac74bd-bbeb-4121-b2d1-3b8a58bd0966"/>
    <xsd:import namespace="74158cc1-c6bc-4567-b1d1-d86e1b2fbbc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LengthInSeconds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ac74bd-bbeb-4121-b2d1-3b8a58bd096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158cc1-c6bc-4567-b1d1-d86e1b2fbb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62ACB5-9E65-484A-BDA8-602E955E520C}">
  <ds:schemaRefs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3fac74bd-bbeb-4121-b2d1-3b8a58bd0966"/>
    <ds:schemaRef ds:uri="http://purl.org/dc/terms/"/>
    <ds:schemaRef ds:uri="http://schemas.microsoft.com/office/2006/documentManagement/types"/>
    <ds:schemaRef ds:uri="http://schemas.microsoft.com/office/infopath/2007/PartnerControls"/>
    <ds:schemaRef ds:uri="74158cc1-c6bc-4567-b1d1-d86e1b2fbbcd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C14671C-4C44-4912-BB4E-C09BA3FD0F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4DDE38-E8A0-4B1F-A181-B0970F5CBB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fac74bd-bbeb-4121-b2d1-3b8a58bd0966"/>
    <ds:schemaRef ds:uri="74158cc1-c6bc-4567-b1d1-d86e1b2fbb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 Gen Powerpoint 2019</Template>
  <TotalTime>10305</TotalTime>
  <Words>878</Words>
  <Application>Microsoft Office PowerPoint</Application>
  <PresentationFormat>Widescreen</PresentationFormat>
  <Paragraphs>118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Newcastle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Walsh, Jassy</dc:creator>
  <cp:lastModifiedBy>Blackburn, Karen (Gosforth)</cp:lastModifiedBy>
  <cp:revision>101</cp:revision>
  <cp:lastPrinted>2025-01-09T13:05:38Z</cp:lastPrinted>
  <dcterms:created xsi:type="dcterms:W3CDTF">2021-06-29T07:03:05Z</dcterms:created>
  <dcterms:modified xsi:type="dcterms:W3CDTF">2026-01-09T16:08:22Z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0x0101008CE9BD206D669540AF09FF2E9C428865</vt:lpwstr>
  </property>
</Properties>
</file>